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62" r:id="rId2"/>
    <p:sldId id="257" r:id="rId3"/>
    <p:sldId id="288" r:id="rId4"/>
    <p:sldId id="279" r:id="rId5"/>
    <p:sldId id="286" r:id="rId6"/>
    <p:sldId id="280" r:id="rId7"/>
    <p:sldId id="270" r:id="rId8"/>
    <p:sldId id="281" r:id="rId9"/>
    <p:sldId id="261" r:id="rId10"/>
    <p:sldId id="283" r:id="rId11"/>
    <p:sldId id="271" r:id="rId12"/>
    <p:sldId id="282" r:id="rId13"/>
    <p:sldId id="272" r:id="rId14"/>
    <p:sldId id="274" r:id="rId15"/>
    <p:sldId id="284" r:id="rId16"/>
    <p:sldId id="285" r:id="rId17"/>
    <p:sldId id="273" r:id="rId18"/>
    <p:sldId id="275" r:id="rId19"/>
    <p:sldId id="287" r:id="rId20"/>
    <p:sldId id="289" r:id="rId21"/>
    <p:sldId id="290" r:id="rId22"/>
    <p:sldId id="291" r:id="rId23"/>
    <p:sldId id="292" r:id="rId24"/>
    <p:sldId id="293" r:id="rId25"/>
    <p:sldId id="294" r:id="rId26"/>
    <p:sldId id="296" r:id="rId27"/>
    <p:sldId id="295" r:id="rId28"/>
    <p:sldId id="297" r:id="rId29"/>
    <p:sldId id="298" r:id="rId30"/>
    <p:sldId id="299" r:id="rId31"/>
    <p:sldId id="300" r:id="rId32"/>
    <p:sldId id="301" r:id="rId33"/>
    <p:sldId id="302" r:id="rId34"/>
    <p:sldId id="303" r:id="rId35"/>
    <p:sldId id="304" r:id="rId36"/>
    <p:sldId id="305" r:id="rId37"/>
    <p:sldId id="30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16" autoAdjust="0"/>
    <p:restoredTop sz="94706" autoAdjust="0"/>
  </p:normalViewPr>
  <p:slideViewPr>
    <p:cSldViewPr snapToGrid="0">
      <p:cViewPr>
        <p:scale>
          <a:sx n="53" d="100"/>
          <a:sy n="53" d="100"/>
        </p:scale>
        <p:origin x="691" y="706"/>
      </p:cViewPr>
      <p:guideLst>
        <p:guide pos="3840"/>
        <p:guide orient="horz" pos="2160"/>
      </p:guideLst>
    </p:cSldViewPr>
  </p:slideViewPr>
  <p:notesTextViewPr>
    <p:cViewPr>
      <p:scale>
        <a:sx n="1" d="1"/>
        <a:sy n="1" d="1"/>
      </p:scale>
      <p:origin x="0" y="0"/>
    </p:cViewPr>
  </p:notesTextViewPr>
  <p:notesViewPr>
    <p:cSldViewPr snapToGrid="0" showGuide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9/19/2022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2813" y="1683327"/>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9/19/2022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9/19/2022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defRPr>
            </a:lvl1pPr>
          </a:lstStyle>
          <a:p>
            <a:r>
              <a:rPr lang="en-US"/>
              <a:t>Click to edit Master title style</a:t>
            </a:r>
            <a:endParaRPr lang="en-US" dirty="0"/>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9/19/2022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483427"/>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835025" y="5257800"/>
            <a:ext cx="10515600" cy="914400"/>
          </a:xfrm>
        </p:spPr>
        <p:txBody>
          <a:bodyPr>
            <a:normAutofit/>
          </a:bodyPr>
          <a:lstStyle>
            <a:lvl1pPr marL="0" indent="0" algn="ctr">
              <a:spcBef>
                <a:spcPts val="0"/>
              </a:spcBef>
              <a:buFontTx/>
              <a:buNone/>
              <a:defRPr sz="2000" cap="all" spc="50" baseline="0">
                <a:solidFill>
                  <a:schemeClr val="bg1"/>
                </a:solidFill>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9/19/2022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CC0096-1860-4642-9CD2-0079EA5E7CD1}" type="datetimeFigureOut">
              <a:rPr lang="en-US" smtClean="0"/>
              <a:t>9/19/2022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CC0096-1860-4642-9CD2-0079EA5E7CD1}" type="datetimeFigureOut">
              <a:rPr lang="en-US" smtClean="0"/>
              <a:t>9/19/2022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672934"/>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9/19/2022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defRPr>
            </a:lvl1pPr>
          </a:lstStyle>
          <a:p>
            <a:r>
              <a:rPr lang="en-US"/>
              <a:t>Add a footer</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defRPr>
            </a:lvl1pPr>
          </a:lstStyle>
          <a:p>
            <a:fld id="{37CC0096-1860-4642-9CD2-0079EA5E7CD1}" type="datetimeFigureOut">
              <a:rPr lang="en-US" smtClean="0"/>
              <a:pPr/>
              <a:t>9/19/2022</a:t>
            </a:fld>
            <a:endParaRPr lang="en-US"/>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f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Pima Indians’ diabetic prediction</a:t>
            </a:r>
          </a:p>
        </p:txBody>
      </p:sp>
      <p:pic>
        <p:nvPicPr>
          <p:cNvPr id="8" name="Picture Placeholder 7" descr="Closeup of Granny Smith apple and tape measure"/>
          <p:cNvPicPr>
            <a:picLocks noGrp="1" noChangeAspect="1"/>
          </p:cNvPicPr>
          <p:nvPr>
            <p:ph type="pic" idx="11"/>
          </p:nvPr>
        </p:nvPicPr>
        <p:blipFill rotWithShape="1">
          <a:blip r:embed="rId2" cstate="print">
            <a:extLst>
              <a:ext uri="{28A0092B-C50C-407E-A947-70E740481C1C}">
                <a14:useLocalDpi xmlns:a14="http://schemas.microsoft.com/office/drawing/2010/main" val="0"/>
              </a:ext>
            </a:extLst>
          </a:blip>
          <a:srcRect t="19" b="19"/>
          <a:stretch/>
        </p:blipFill>
        <p:spPr>
          <a:xfrm>
            <a:off x="4084320" y="-46652"/>
            <a:ext cx="4023360" cy="4745736"/>
          </a:xfrm>
        </p:spPr>
      </p:pic>
      <p:sp>
        <p:nvSpPr>
          <p:cNvPr id="3" name="Subtitle 2"/>
          <p:cNvSpPr>
            <a:spLocks noGrp="1"/>
          </p:cNvSpPr>
          <p:nvPr>
            <p:ph type="subTitle" idx="1"/>
          </p:nvPr>
        </p:nvSpPr>
        <p:spPr/>
        <p:txBody>
          <a:bodyPr>
            <a:normAutofit fontScale="92500" lnSpcReduction="10000"/>
          </a:bodyPr>
          <a:lstStyle/>
          <a:p>
            <a:r>
              <a:rPr lang="en-US" dirty="0"/>
              <a:t>Entity Academy</a:t>
            </a:r>
          </a:p>
          <a:p>
            <a:r>
              <a:rPr lang="en-US" dirty="0"/>
              <a:t>Sindy saintclair</a:t>
            </a:r>
          </a:p>
        </p:txBody>
      </p:sp>
      <p:pic>
        <p:nvPicPr>
          <p:cNvPr id="10" name="Picture Placeholder 9" descr="A picture containing text, sky, person, outdoor&#10;&#10;Description automatically generated">
            <a:extLst>
              <a:ext uri="{FF2B5EF4-FFF2-40B4-BE49-F238E27FC236}">
                <a16:creationId xmlns:a16="http://schemas.microsoft.com/office/drawing/2014/main" id="{FB7DC90D-74CE-F0BE-7319-2A6E48A94AE2}"/>
              </a:ext>
            </a:extLst>
          </p:cNvPr>
          <p:cNvPicPr>
            <a:picLocks noGrp="1" noChangeAspect="1"/>
          </p:cNvPicPr>
          <p:nvPr>
            <p:ph type="pic" idx="10"/>
          </p:nvPr>
        </p:nvPicPr>
        <p:blipFill>
          <a:blip r:embed="rId3">
            <a:extLst>
              <a:ext uri="{28A0092B-C50C-407E-A947-70E740481C1C}">
                <a14:useLocalDpi xmlns:a14="http://schemas.microsoft.com/office/drawing/2010/main" val="0"/>
              </a:ext>
            </a:extLst>
          </a:blip>
          <a:srcRect l="13736" r="13736"/>
          <a:stretch>
            <a:fillRect/>
          </a:stretch>
        </p:blipFill>
        <p:spPr/>
      </p:pic>
      <p:pic>
        <p:nvPicPr>
          <p:cNvPr id="14" name="Picture Placeholder 13" descr="A person wearing a head scarf&#10;&#10;Description automatically generated with medium confidence">
            <a:extLst>
              <a:ext uri="{FF2B5EF4-FFF2-40B4-BE49-F238E27FC236}">
                <a16:creationId xmlns:a16="http://schemas.microsoft.com/office/drawing/2014/main" id="{08D65384-FB0F-8CA8-D30C-9C8A2608BDD6}"/>
              </a:ext>
            </a:extLst>
          </p:cNvPr>
          <p:cNvPicPr>
            <a:picLocks noGrp="1" noChangeAspect="1"/>
          </p:cNvPicPr>
          <p:nvPr>
            <p:ph type="pic" idx="12"/>
          </p:nvPr>
        </p:nvPicPr>
        <p:blipFill>
          <a:blip r:embed="rId4">
            <a:extLst>
              <a:ext uri="{28A0092B-C50C-407E-A947-70E740481C1C}">
                <a14:useLocalDpi xmlns:a14="http://schemas.microsoft.com/office/drawing/2010/main" val="0"/>
              </a:ext>
            </a:extLst>
          </a:blip>
          <a:srcRect t="5862" b="5862"/>
          <a:stretch>
            <a:fillRect/>
          </a:stretch>
        </p:blipFill>
        <p:spPr/>
      </p:pic>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ECE2-A283-28DE-6455-6DEBE5C14F06}"/>
              </a:ext>
            </a:extLst>
          </p:cNvPr>
          <p:cNvSpPr>
            <a:spLocks noGrp="1"/>
          </p:cNvSpPr>
          <p:nvPr>
            <p:ph type="title"/>
          </p:nvPr>
        </p:nvSpPr>
        <p:spPr>
          <a:xfrm>
            <a:off x="8532813" y="1683327"/>
            <a:ext cx="3125787" cy="2877260"/>
          </a:xfrm>
        </p:spPr>
        <p:txBody>
          <a:bodyPr anchor="b">
            <a:normAutofit/>
          </a:bodyPr>
          <a:lstStyle/>
          <a:p>
            <a:r>
              <a:rPr lang="en-US" dirty="0"/>
              <a:t>Testing the assumptions</a:t>
            </a:r>
          </a:p>
        </p:txBody>
      </p:sp>
      <p:sp>
        <p:nvSpPr>
          <p:cNvPr id="3" name="Text Placeholder 2">
            <a:extLst>
              <a:ext uri="{FF2B5EF4-FFF2-40B4-BE49-F238E27FC236}">
                <a16:creationId xmlns:a16="http://schemas.microsoft.com/office/drawing/2014/main" id="{2A77FAA9-FACD-4508-1830-78AE5CEEF12A}"/>
              </a:ext>
            </a:extLst>
          </p:cNvPr>
          <p:cNvSpPr>
            <a:spLocks noGrp="1"/>
          </p:cNvSpPr>
          <p:nvPr>
            <p:ph type="body" sz="half" idx="2"/>
          </p:nvPr>
        </p:nvSpPr>
        <p:spPr>
          <a:xfrm>
            <a:off x="8532813" y="4591761"/>
            <a:ext cx="3125787" cy="1580440"/>
          </a:xfrm>
        </p:spPr>
        <p:txBody>
          <a:bodyPr>
            <a:normAutofit/>
          </a:bodyPr>
          <a:lstStyle/>
          <a:p>
            <a:r>
              <a:rPr lang="en-US" dirty="0"/>
              <a:t>Homogeneity of Variance</a:t>
            </a:r>
          </a:p>
        </p:txBody>
      </p:sp>
      <p:pic>
        <p:nvPicPr>
          <p:cNvPr id="6" name="Video 4" title="Different Hand Drawn Graphs">
            <a:hlinkClick r:id="" action="ppaction://media"/>
            <a:extLst>
              <a:ext uri="{FF2B5EF4-FFF2-40B4-BE49-F238E27FC236}">
                <a16:creationId xmlns:a16="http://schemas.microsoft.com/office/drawing/2014/main" id="{758E83D9-7766-B2D5-CCB1-9747B37D7E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8163131" cy="6858000"/>
          </a:xfrm>
          <a:prstGeom prst="rect">
            <a:avLst/>
          </a:prstGeom>
        </p:spPr>
      </p:pic>
    </p:spTree>
    <p:extLst>
      <p:ext uri="{BB962C8B-B14F-4D97-AF65-F5344CB8AC3E}">
        <p14:creationId xmlns:p14="http://schemas.microsoft.com/office/powerpoint/2010/main" val="85605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for homogeneity of variance</a:t>
            </a:r>
          </a:p>
        </p:txBody>
      </p:sp>
      <p:sp>
        <p:nvSpPr>
          <p:cNvPr id="3" name="Content Placeholder 2"/>
          <p:cNvSpPr>
            <a:spLocks noGrp="1"/>
          </p:cNvSpPr>
          <p:nvPr>
            <p:ph sz="half" idx="1"/>
          </p:nvPr>
        </p:nvSpPr>
        <p:spPr/>
        <p:txBody>
          <a:bodyPr/>
          <a:lstStyle/>
          <a:p>
            <a:r>
              <a:rPr lang="en-US" dirty="0"/>
              <a:t>When executing the Breusch Pagan test on the linear model created for this dataset, the p value was found to be greater than 0.05, deeming it homoscedastic.</a:t>
            </a:r>
          </a:p>
          <a:p>
            <a:r>
              <a:rPr lang="en-US" dirty="0"/>
              <a:t>But when we tested for homogeneity of variance, it was found that the linear model had assumptions acceptable for heteroscedasticity, contrary to the conclusion we came to prior.</a:t>
            </a:r>
          </a:p>
          <a:p>
            <a:r>
              <a:rPr lang="en-US" dirty="0"/>
              <a:t>I will explain what each measure of the homogeneity of variance for the linear model means on the next slide.</a:t>
            </a:r>
          </a:p>
        </p:txBody>
      </p:sp>
      <p:pic>
        <p:nvPicPr>
          <p:cNvPr id="12" name="Content Placeholder 11">
            <a:extLst>
              <a:ext uri="{FF2B5EF4-FFF2-40B4-BE49-F238E27FC236}">
                <a16:creationId xmlns:a16="http://schemas.microsoft.com/office/drawing/2014/main" id="{EF5A614D-6843-EE5B-455A-285B735615DB}"/>
              </a:ext>
            </a:extLst>
          </p:cNvPr>
          <p:cNvPicPr>
            <a:picLocks noGrp="1" noChangeAspect="1"/>
          </p:cNvPicPr>
          <p:nvPr>
            <p:ph sz="half" idx="2"/>
          </p:nvPr>
        </p:nvPicPr>
        <p:blipFill>
          <a:blip r:embed="rId2"/>
          <a:stretch>
            <a:fillRect/>
          </a:stretch>
        </p:blipFill>
        <p:spPr>
          <a:xfrm>
            <a:off x="6457780" y="1714499"/>
            <a:ext cx="4210220" cy="4462271"/>
          </a:xfrm>
        </p:spPr>
      </p:pic>
    </p:spTree>
    <p:extLst>
      <p:ext uri="{BB962C8B-B14F-4D97-AF65-F5344CB8AC3E}">
        <p14:creationId xmlns:p14="http://schemas.microsoft.com/office/powerpoint/2010/main" val="138241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C52B-A506-B166-77BC-B613895C445F}"/>
              </a:ext>
            </a:extLst>
          </p:cNvPr>
          <p:cNvSpPr>
            <a:spLocks noGrp="1"/>
          </p:cNvSpPr>
          <p:nvPr>
            <p:ph type="title"/>
          </p:nvPr>
        </p:nvSpPr>
        <p:spPr/>
        <p:txBody>
          <a:bodyPr/>
          <a:lstStyle/>
          <a:p>
            <a:r>
              <a:rPr lang="en-US" dirty="0"/>
              <a:t>Testing for homogeneity of variance PT 2</a:t>
            </a:r>
          </a:p>
        </p:txBody>
      </p:sp>
      <p:sp>
        <p:nvSpPr>
          <p:cNvPr id="3" name="Content Placeholder 2">
            <a:extLst>
              <a:ext uri="{FF2B5EF4-FFF2-40B4-BE49-F238E27FC236}">
                <a16:creationId xmlns:a16="http://schemas.microsoft.com/office/drawing/2014/main" id="{96E70FE0-C89C-3F45-43A2-B9A658BBBBDD}"/>
              </a:ext>
            </a:extLst>
          </p:cNvPr>
          <p:cNvSpPr>
            <a:spLocks noGrp="1"/>
          </p:cNvSpPr>
          <p:nvPr>
            <p:ph idx="1"/>
          </p:nvPr>
        </p:nvSpPr>
        <p:spPr/>
        <p:txBody>
          <a:bodyPr>
            <a:normAutofit lnSpcReduction="10000"/>
          </a:bodyPr>
          <a:lstStyle/>
          <a:p>
            <a:r>
              <a:rPr lang="en-US" b="1" dirty="0"/>
              <a:t>Global Stat</a:t>
            </a:r>
            <a:r>
              <a:rPr lang="en-US" dirty="0"/>
              <a:t>: This indicates whether the relationship between your x and y data is linear. - </a:t>
            </a:r>
            <a:r>
              <a:rPr lang="en-US" b="1" dirty="0"/>
              <a:t>Assumptions NOT Satisfied, thus deeming this equation to not be a linear equation</a:t>
            </a:r>
          </a:p>
          <a:p>
            <a:r>
              <a:rPr lang="en-US" b="1" dirty="0"/>
              <a:t>Skewness</a:t>
            </a:r>
            <a:r>
              <a:rPr lang="en-US" dirty="0"/>
              <a:t>: This is a measure of whether your data is normally distributed horizontally. - </a:t>
            </a:r>
            <a:r>
              <a:rPr lang="en-US" b="1" dirty="0"/>
              <a:t>Assumptions NOT Satisfied</a:t>
            </a:r>
          </a:p>
          <a:p>
            <a:r>
              <a:rPr lang="en-US" b="1" dirty="0"/>
              <a:t>Kurtosis</a:t>
            </a:r>
            <a:r>
              <a:rPr lang="en-US" dirty="0"/>
              <a:t>: This is an indicator of whether your data is normally distributed vertically - </a:t>
            </a:r>
            <a:r>
              <a:rPr lang="en-US" b="1" dirty="0"/>
              <a:t>Assumptions NOT Satisfied</a:t>
            </a:r>
          </a:p>
          <a:p>
            <a:r>
              <a:rPr lang="en-US" b="1" dirty="0"/>
              <a:t>Link Function</a:t>
            </a:r>
            <a:r>
              <a:rPr lang="en-US" dirty="0"/>
              <a:t>: This tests whether your variable is continuous. If this has been violated, then data is categorical and analyses such as logistic regression should be used instead. - </a:t>
            </a:r>
            <a:r>
              <a:rPr lang="en-US" b="1" dirty="0"/>
              <a:t>Assumptions NOT Satisfied, so logistic regression would be best</a:t>
            </a:r>
          </a:p>
          <a:p>
            <a:r>
              <a:rPr lang="en-US" b="1" dirty="0"/>
              <a:t>Heteroscedasticity</a:t>
            </a:r>
            <a:r>
              <a:rPr lang="en-US" dirty="0"/>
              <a:t>: This is an indicator of whether your residuals are constant. If you fail this, you fail the assumption of homoscedasticity discussed extensively above. - </a:t>
            </a:r>
            <a:r>
              <a:rPr lang="en-US" b="1" dirty="0"/>
              <a:t>Assumptions acceptable, rendering this homoscedastic.</a:t>
            </a:r>
          </a:p>
        </p:txBody>
      </p:sp>
    </p:spTree>
    <p:extLst>
      <p:ext uri="{BB962C8B-B14F-4D97-AF65-F5344CB8AC3E}">
        <p14:creationId xmlns:p14="http://schemas.microsoft.com/office/powerpoint/2010/main" val="633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Screening for outliers</a:t>
            </a:r>
          </a:p>
        </p:txBody>
      </p:sp>
      <p:sp>
        <p:nvSpPr>
          <p:cNvPr id="5" name="Subtitle 4"/>
          <p:cNvSpPr>
            <a:spLocks noGrp="1"/>
          </p:cNvSpPr>
          <p:nvPr>
            <p:ph type="subTitle" idx="1"/>
          </p:nvPr>
        </p:nvSpPr>
        <p:spPr/>
        <p:txBody>
          <a:bodyPr/>
          <a:lstStyle/>
          <a:p>
            <a:r>
              <a:rPr lang="en-US" dirty="0"/>
              <a:t>Test for distance, leverage, and influential outlier points</a:t>
            </a:r>
          </a:p>
          <a:p>
            <a:r>
              <a:rPr lang="en-US" dirty="0"/>
              <a:t>Part 2</a:t>
            </a:r>
          </a:p>
        </p:txBody>
      </p:sp>
    </p:spTree>
    <p:extLst>
      <p:ext uri="{BB962C8B-B14F-4D97-AF65-F5344CB8AC3E}">
        <p14:creationId xmlns:p14="http://schemas.microsoft.com/office/powerpoint/2010/main" val="33963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Finding the outliers in the model: Distance</a:t>
            </a:r>
          </a:p>
        </p:txBody>
      </p:sp>
      <p:sp>
        <p:nvSpPr>
          <p:cNvPr id="2" name="Text Placeholder 1"/>
          <p:cNvSpPr>
            <a:spLocks noGrp="1"/>
          </p:cNvSpPr>
          <p:nvPr>
            <p:ph type="body" idx="1"/>
          </p:nvPr>
        </p:nvSpPr>
        <p:spPr/>
        <p:txBody>
          <a:bodyPr/>
          <a:lstStyle/>
          <a:p>
            <a:r>
              <a:rPr lang="en-US" dirty="0"/>
              <a:t>Cook’s distance outlier graph</a:t>
            </a:r>
          </a:p>
        </p:txBody>
      </p:sp>
      <p:pic>
        <p:nvPicPr>
          <p:cNvPr id="8" name="Content Placeholder 7" descr="Chart, histogram&#10;&#10;Description automatically generated">
            <a:extLst>
              <a:ext uri="{FF2B5EF4-FFF2-40B4-BE49-F238E27FC236}">
                <a16:creationId xmlns:a16="http://schemas.microsoft.com/office/drawing/2014/main" id="{9B586CD0-44FD-47C7-E1BB-E42AADE4BF9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31194" y="2481263"/>
            <a:ext cx="3690937" cy="3690937"/>
          </a:xfrm>
        </p:spPr>
      </p:pic>
      <p:sp>
        <p:nvSpPr>
          <p:cNvPr id="4" name="Text Placeholder 3"/>
          <p:cNvSpPr>
            <a:spLocks noGrp="1"/>
          </p:cNvSpPr>
          <p:nvPr>
            <p:ph type="body" sz="quarter" idx="3"/>
          </p:nvPr>
        </p:nvSpPr>
        <p:spPr/>
        <p:txBody>
          <a:bodyPr/>
          <a:lstStyle/>
          <a:p>
            <a:r>
              <a:rPr lang="en-US" dirty="0"/>
              <a:t>explanation</a:t>
            </a:r>
          </a:p>
        </p:txBody>
      </p:sp>
      <p:sp>
        <p:nvSpPr>
          <p:cNvPr id="5" name="Content Placeholder 4"/>
          <p:cNvSpPr>
            <a:spLocks noGrp="1"/>
          </p:cNvSpPr>
          <p:nvPr>
            <p:ph sz="quarter" idx="4"/>
          </p:nvPr>
        </p:nvSpPr>
        <p:spPr/>
        <p:txBody>
          <a:bodyPr/>
          <a:lstStyle/>
          <a:p>
            <a:r>
              <a:rPr lang="en-US" dirty="0"/>
              <a:t>According to this graph produced in R Studio of Cook’s Distance—a way to find the major outliers to screen for in x space.</a:t>
            </a:r>
          </a:p>
          <a:p>
            <a:r>
              <a:rPr lang="en-US" dirty="0"/>
              <a:t>So, cases number 337, 358, and 454—with case 454 being the farthest outlier </a:t>
            </a:r>
          </a:p>
        </p:txBody>
      </p:sp>
      <p:pic>
        <p:nvPicPr>
          <p:cNvPr id="10" name="Picture 9">
            <a:extLst>
              <a:ext uri="{FF2B5EF4-FFF2-40B4-BE49-F238E27FC236}">
                <a16:creationId xmlns:a16="http://schemas.microsoft.com/office/drawing/2014/main" id="{8D49A579-625F-C3BF-99AA-B4F8E54AB79E}"/>
              </a:ext>
            </a:extLst>
          </p:cNvPr>
          <p:cNvPicPr>
            <a:picLocks noChangeAspect="1"/>
          </p:cNvPicPr>
          <p:nvPr/>
        </p:nvPicPr>
        <p:blipFill>
          <a:blip r:embed="rId3"/>
          <a:stretch>
            <a:fillRect/>
          </a:stretch>
        </p:blipFill>
        <p:spPr>
          <a:xfrm>
            <a:off x="1931194" y="6138153"/>
            <a:ext cx="3375953" cy="144793"/>
          </a:xfrm>
          <a:prstGeom prst="rect">
            <a:avLst/>
          </a:prstGeom>
        </p:spPr>
      </p:pic>
    </p:spTree>
    <p:extLst>
      <p:ext uri="{BB962C8B-B14F-4D97-AF65-F5344CB8AC3E}">
        <p14:creationId xmlns:p14="http://schemas.microsoft.com/office/powerpoint/2010/main" val="2336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Finding the outliers in the model: leverage</a:t>
            </a:r>
          </a:p>
        </p:txBody>
      </p:sp>
      <p:sp>
        <p:nvSpPr>
          <p:cNvPr id="2" name="Text Placeholder 1"/>
          <p:cNvSpPr>
            <a:spLocks noGrp="1"/>
          </p:cNvSpPr>
          <p:nvPr>
            <p:ph type="body" idx="1"/>
          </p:nvPr>
        </p:nvSpPr>
        <p:spPr/>
        <p:txBody>
          <a:bodyPr/>
          <a:lstStyle/>
          <a:p>
            <a:r>
              <a:rPr lang="en-US" dirty="0"/>
              <a:t>Leverage values</a:t>
            </a:r>
          </a:p>
        </p:txBody>
      </p:sp>
      <p:sp>
        <p:nvSpPr>
          <p:cNvPr id="4" name="Text Placeholder 3"/>
          <p:cNvSpPr>
            <a:spLocks noGrp="1"/>
          </p:cNvSpPr>
          <p:nvPr>
            <p:ph type="body" sz="quarter" idx="3"/>
          </p:nvPr>
        </p:nvSpPr>
        <p:spPr/>
        <p:txBody>
          <a:bodyPr/>
          <a:lstStyle/>
          <a:p>
            <a:r>
              <a:rPr lang="en-US" dirty="0"/>
              <a:t>explanation</a:t>
            </a:r>
          </a:p>
        </p:txBody>
      </p:sp>
      <p:sp>
        <p:nvSpPr>
          <p:cNvPr id="5" name="Content Placeholder 4"/>
          <p:cNvSpPr>
            <a:spLocks noGrp="1"/>
          </p:cNvSpPr>
          <p:nvPr>
            <p:ph sz="quarter" idx="4"/>
          </p:nvPr>
        </p:nvSpPr>
        <p:spPr/>
        <p:txBody>
          <a:bodyPr>
            <a:normAutofit fontScale="92500" lnSpcReduction="20000"/>
          </a:bodyPr>
          <a:lstStyle/>
          <a:p>
            <a:r>
              <a:rPr lang="en-US" dirty="0"/>
              <a:t>When conducting a leverage outliers screening on the linear model, it was found that there was nothing over 0.2 (anything with a leverage value of between 0.2 and 0.5 is a moderate problem and anything over 0.5 is a major problem)</a:t>
            </a:r>
          </a:p>
          <a:p>
            <a:r>
              <a:rPr lang="en-US" dirty="0"/>
              <a:t>When testing for outliers in y space, we test for the furthest outlier. If the Bonferroni p-value is significant (less than 0.05), then there is an outlier. With rstudent values over 2.5 or 3, there are problems with outliers in y space. Here, the values are well over 3, deeming cases 454 and 460 outliers in y space.</a:t>
            </a:r>
          </a:p>
        </p:txBody>
      </p:sp>
      <p:pic>
        <p:nvPicPr>
          <p:cNvPr id="11" name="Content Placeholder 10" descr="Graphical user interface, application&#10;&#10;Description automatically generated">
            <a:extLst>
              <a:ext uri="{FF2B5EF4-FFF2-40B4-BE49-F238E27FC236}">
                <a16:creationId xmlns:a16="http://schemas.microsoft.com/office/drawing/2014/main" id="{CC95F42C-03EA-3B9C-E25D-053774D2EBF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46893" b="50998"/>
          <a:stretch/>
        </p:blipFill>
        <p:spPr>
          <a:xfrm>
            <a:off x="1622459" y="2481263"/>
            <a:ext cx="4397342" cy="3475952"/>
          </a:xfrm>
        </p:spPr>
      </p:pic>
      <p:pic>
        <p:nvPicPr>
          <p:cNvPr id="13" name="Picture 12">
            <a:extLst>
              <a:ext uri="{FF2B5EF4-FFF2-40B4-BE49-F238E27FC236}">
                <a16:creationId xmlns:a16="http://schemas.microsoft.com/office/drawing/2014/main" id="{FB496FB1-6B83-6CBE-69BE-00DD382A92D8}"/>
              </a:ext>
            </a:extLst>
          </p:cNvPr>
          <p:cNvPicPr>
            <a:picLocks noChangeAspect="1"/>
          </p:cNvPicPr>
          <p:nvPr/>
        </p:nvPicPr>
        <p:blipFill>
          <a:blip r:embed="rId3"/>
          <a:stretch>
            <a:fillRect/>
          </a:stretch>
        </p:blipFill>
        <p:spPr>
          <a:xfrm>
            <a:off x="1622459" y="6038838"/>
            <a:ext cx="1889924" cy="266723"/>
          </a:xfrm>
          <a:prstGeom prst="rect">
            <a:avLst/>
          </a:prstGeom>
        </p:spPr>
      </p:pic>
      <p:pic>
        <p:nvPicPr>
          <p:cNvPr id="17" name="Picture 16">
            <a:extLst>
              <a:ext uri="{FF2B5EF4-FFF2-40B4-BE49-F238E27FC236}">
                <a16:creationId xmlns:a16="http://schemas.microsoft.com/office/drawing/2014/main" id="{DAC7E003-B0DE-A310-726D-C862C1187CAE}"/>
              </a:ext>
            </a:extLst>
          </p:cNvPr>
          <p:cNvPicPr>
            <a:picLocks noChangeAspect="1"/>
          </p:cNvPicPr>
          <p:nvPr/>
        </p:nvPicPr>
        <p:blipFill>
          <a:blip r:embed="rId4"/>
          <a:stretch>
            <a:fillRect/>
          </a:stretch>
        </p:blipFill>
        <p:spPr>
          <a:xfrm>
            <a:off x="3753718" y="6021420"/>
            <a:ext cx="2880610" cy="495343"/>
          </a:xfrm>
          <a:prstGeom prst="rect">
            <a:avLst/>
          </a:prstGeom>
        </p:spPr>
      </p:pic>
    </p:spTree>
    <p:extLst>
      <p:ext uri="{BB962C8B-B14F-4D97-AF65-F5344CB8AC3E}">
        <p14:creationId xmlns:p14="http://schemas.microsoft.com/office/powerpoint/2010/main" val="670524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Finding the outliers in the model: influence</a:t>
            </a:r>
          </a:p>
        </p:txBody>
      </p:sp>
      <p:sp>
        <p:nvSpPr>
          <p:cNvPr id="2" name="Text Placeholder 1"/>
          <p:cNvSpPr>
            <a:spLocks noGrp="1"/>
          </p:cNvSpPr>
          <p:nvPr>
            <p:ph type="body" idx="1"/>
          </p:nvPr>
        </p:nvSpPr>
        <p:spPr/>
        <p:txBody>
          <a:bodyPr/>
          <a:lstStyle/>
          <a:p>
            <a:r>
              <a:rPr lang="en-US" dirty="0"/>
              <a:t>Testing for outliers in x and Y space</a:t>
            </a:r>
          </a:p>
        </p:txBody>
      </p:sp>
      <p:sp>
        <p:nvSpPr>
          <p:cNvPr id="4" name="Text Placeholder 3"/>
          <p:cNvSpPr>
            <a:spLocks noGrp="1"/>
          </p:cNvSpPr>
          <p:nvPr>
            <p:ph type="body" sz="quarter" idx="3"/>
          </p:nvPr>
        </p:nvSpPr>
        <p:spPr/>
        <p:txBody>
          <a:bodyPr/>
          <a:lstStyle/>
          <a:p>
            <a:r>
              <a:rPr lang="en-US" dirty="0"/>
              <a:t>explanation</a:t>
            </a:r>
          </a:p>
        </p:txBody>
      </p:sp>
      <p:sp>
        <p:nvSpPr>
          <p:cNvPr id="5" name="Content Placeholder 4"/>
          <p:cNvSpPr>
            <a:spLocks noGrp="1"/>
          </p:cNvSpPr>
          <p:nvPr>
            <p:ph sz="quarter" idx="4"/>
          </p:nvPr>
        </p:nvSpPr>
        <p:spPr/>
        <p:txBody>
          <a:bodyPr>
            <a:normAutofit/>
          </a:bodyPr>
          <a:lstStyle/>
          <a:p>
            <a:r>
              <a:rPr lang="en-US" dirty="0"/>
              <a:t>Two metrics to examine: DFFITS and DFBETAS</a:t>
            </a:r>
          </a:p>
          <a:p>
            <a:r>
              <a:rPr lang="en-US" dirty="0"/>
              <a:t>If a DFFITS or DFBETAS value is greater than 1, than there is an influential outlier.</a:t>
            </a:r>
          </a:p>
          <a:p>
            <a:r>
              <a:rPr lang="en-US" dirty="0"/>
              <a:t>Luckily, for us there were no influential outliers</a:t>
            </a:r>
          </a:p>
        </p:txBody>
      </p:sp>
      <p:pic>
        <p:nvPicPr>
          <p:cNvPr id="9" name="Picture 8">
            <a:extLst>
              <a:ext uri="{FF2B5EF4-FFF2-40B4-BE49-F238E27FC236}">
                <a16:creationId xmlns:a16="http://schemas.microsoft.com/office/drawing/2014/main" id="{9B416367-D5EA-3764-1C60-59171338FB09}"/>
              </a:ext>
            </a:extLst>
          </p:cNvPr>
          <p:cNvPicPr>
            <a:picLocks noChangeAspect="1"/>
          </p:cNvPicPr>
          <p:nvPr/>
        </p:nvPicPr>
        <p:blipFill>
          <a:blip r:embed="rId2"/>
          <a:stretch>
            <a:fillRect/>
          </a:stretch>
        </p:blipFill>
        <p:spPr>
          <a:xfrm>
            <a:off x="1520952" y="5967427"/>
            <a:ext cx="3173979" cy="204773"/>
          </a:xfrm>
          <a:prstGeom prst="rect">
            <a:avLst/>
          </a:prstGeom>
        </p:spPr>
      </p:pic>
      <p:pic>
        <p:nvPicPr>
          <p:cNvPr id="12" name="Picture 11">
            <a:extLst>
              <a:ext uri="{FF2B5EF4-FFF2-40B4-BE49-F238E27FC236}">
                <a16:creationId xmlns:a16="http://schemas.microsoft.com/office/drawing/2014/main" id="{79305169-EF8A-6576-11C2-2F8526E6B615}"/>
              </a:ext>
            </a:extLst>
          </p:cNvPr>
          <p:cNvPicPr>
            <a:picLocks noChangeAspect="1"/>
          </p:cNvPicPr>
          <p:nvPr/>
        </p:nvPicPr>
        <p:blipFill>
          <a:blip r:embed="rId3"/>
          <a:stretch>
            <a:fillRect/>
          </a:stretch>
        </p:blipFill>
        <p:spPr>
          <a:xfrm>
            <a:off x="1665050" y="2481943"/>
            <a:ext cx="3764606" cy="3391194"/>
          </a:xfrm>
          <a:prstGeom prst="rect">
            <a:avLst/>
          </a:prstGeom>
        </p:spPr>
      </p:pic>
    </p:spTree>
    <p:extLst>
      <p:ext uri="{BB962C8B-B14F-4D97-AF65-F5344CB8AC3E}">
        <p14:creationId xmlns:p14="http://schemas.microsoft.com/office/powerpoint/2010/main" val="3537018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Running simple linear regression &amp; Interpreting output</a:t>
            </a:r>
          </a:p>
        </p:txBody>
      </p:sp>
      <p:sp>
        <p:nvSpPr>
          <p:cNvPr id="7" name="Text Placeholder 6"/>
          <p:cNvSpPr>
            <a:spLocks noGrp="1"/>
          </p:cNvSpPr>
          <p:nvPr>
            <p:ph type="body" sz="quarter" idx="10"/>
          </p:nvPr>
        </p:nvSpPr>
        <p:spPr/>
        <p:txBody>
          <a:bodyPr/>
          <a:lstStyle/>
          <a:p>
            <a:r>
              <a:rPr lang="en-US" dirty="0"/>
              <a:t>Part 3</a:t>
            </a:r>
          </a:p>
        </p:txBody>
      </p:sp>
    </p:spTree>
    <p:extLst>
      <p:ext uri="{BB962C8B-B14F-4D97-AF65-F5344CB8AC3E}">
        <p14:creationId xmlns:p14="http://schemas.microsoft.com/office/powerpoint/2010/main" val="256224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Getting a summary of the linear model</a:t>
            </a:r>
          </a:p>
        </p:txBody>
      </p:sp>
      <p:pic>
        <p:nvPicPr>
          <p:cNvPr id="4" name="Picture 3">
            <a:extLst>
              <a:ext uri="{FF2B5EF4-FFF2-40B4-BE49-F238E27FC236}">
                <a16:creationId xmlns:a16="http://schemas.microsoft.com/office/drawing/2014/main" id="{68A2074E-6EE7-1F60-9C8D-E409B1BA69A7}"/>
              </a:ext>
            </a:extLst>
          </p:cNvPr>
          <p:cNvPicPr>
            <a:picLocks noChangeAspect="1"/>
          </p:cNvPicPr>
          <p:nvPr/>
        </p:nvPicPr>
        <p:blipFill>
          <a:blip r:embed="rId2"/>
          <a:stretch>
            <a:fillRect/>
          </a:stretch>
        </p:blipFill>
        <p:spPr>
          <a:xfrm>
            <a:off x="522051" y="1676465"/>
            <a:ext cx="7101138" cy="4451960"/>
          </a:xfrm>
          <a:prstGeom prst="rect">
            <a:avLst/>
          </a:prstGeom>
        </p:spPr>
      </p:pic>
      <p:sp>
        <p:nvSpPr>
          <p:cNvPr id="6" name="TextBox 5">
            <a:extLst>
              <a:ext uri="{FF2B5EF4-FFF2-40B4-BE49-F238E27FC236}">
                <a16:creationId xmlns:a16="http://schemas.microsoft.com/office/drawing/2014/main" id="{C117D539-2049-3177-8689-A1A3EAB5000F}"/>
              </a:ext>
            </a:extLst>
          </p:cNvPr>
          <p:cNvSpPr txBox="1"/>
          <p:nvPr/>
        </p:nvSpPr>
        <p:spPr>
          <a:xfrm>
            <a:off x="7850221" y="1600200"/>
            <a:ext cx="4134256" cy="4778231"/>
          </a:xfrm>
          <a:prstGeom prst="rect">
            <a:avLst/>
          </a:prstGeom>
          <a:noFill/>
        </p:spPr>
        <p:txBody>
          <a:bodyPr wrap="square" rtlCol="0">
            <a:spAutoFit/>
          </a:bodyPr>
          <a:lstStyle/>
          <a:p>
            <a:r>
              <a:rPr lang="en-US" sz="1450" dirty="0"/>
              <a:t>First, look at the F statistic. The larger the F statistic, the more likely it is to be significant. What confirms this high F statistic, is that the P value is less than 0.05 - a second indicator of the linear model's significance.</a:t>
            </a:r>
          </a:p>
          <a:p>
            <a:endParaRPr lang="en-US" sz="1450" dirty="0"/>
          </a:p>
          <a:p>
            <a:r>
              <a:rPr lang="en-US" sz="1450" dirty="0"/>
              <a:t>The slope was quite close to zero, at 0.14553. Because the linear model was considered significant, we can reject the null hypothesis that the Age of many Pima Indian women does not influence their Blood Pressure, an additional complication of having diabetes.</a:t>
            </a:r>
          </a:p>
          <a:p>
            <a:endParaRPr lang="en-US" sz="1450" dirty="0"/>
          </a:p>
          <a:p>
            <a:r>
              <a:rPr lang="en-US" sz="1450" dirty="0"/>
              <a:t>We can also take from the data that as these women age, the more stabilized their blood pressure readings become. However, there is a high concentration of medium to high blood pressure readings for those between the ages of 20-40 years old, indicating that there may be other factors attributed to this concentration and instances of hypertension in the Pima Indian women community.</a:t>
            </a:r>
          </a:p>
        </p:txBody>
      </p:sp>
    </p:spTree>
    <p:extLst>
      <p:ext uri="{BB962C8B-B14F-4D97-AF65-F5344CB8AC3E}">
        <p14:creationId xmlns:p14="http://schemas.microsoft.com/office/powerpoint/2010/main" val="168478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71D7-055C-FC96-6CF2-470FA0DA2308}"/>
              </a:ext>
            </a:extLst>
          </p:cNvPr>
          <p:cNvSpPr>
            <a:spLocks noGrp="1"/>
          </p:cNvSpPr>
          <p:nvPr>
            <p:ph type="title"/>
          </p:nvPr>
        </p:nvSpPr>
        <p:spPr/>
        <p:txBody>
          <a:bodyPr/>
          <a:lstStyle/>
          <a:p>
            <a:r>
              <a:rPr lang="en-US" dirty="0"/>
              <a:t>Performing logistic regression on 1 variable that is a binary classification and one continuous variable that may influence it.</a:t>
            </a:r>
          </a:p>
        </p:txBody>
      </p:sp>
      <p:sp>
        <p:nvSpPr>
          <p:cNvPr id="3" name="Text Placeholder 2">
            <a:extLst>
              <a:ext uri="{FF2B5EF4-FFF2-40B4-BE49-F238E27FC236}">
                <a16:creationId xmlns:a16="http://schemas.microsoft.com/office/drawing/2014/main" id="{40231863-33A0-18E6-7584-D8A4875EB620}"/>
              </a:ext>
            </a:extLst>
          </p:cNvPr>
          <p:cNvSpPr>
            <a:spLocks noGrp="1"/>
          </p:cNvSpPr>
          <p:nvPr>
            <p:ph type="body" sz="quarter" idx="10"/>
          </p:nvPr>
        </p:nvSpPr>
        <p:spPr>
          <a:xfrm>
            <a:off x="965654" y="2311400"/>
            <a:ext cx="10515600" cy="914400"/>
          </a:xfrm>
        </p:spPr>
        <p:txBody>
          <a:bodyPr/>
          <a:lstStyle/>
          <a:p>
            <a:r>
              <a:rPr lang="en-US" b="1" dirty="0"/>
              <a:t>Part two</a:t>
            </a:r>
          </a:p>
        </p:txBody>
      </p:sp>
    </p:spTree>
    <p:extLst>
      <p:ext uri="{BB962C8B-B14F-4D97-AF65-F5344CB8AC3E}">
        <p14:creationId xmlns:p14="http://schemas.microsoft.com/office/powerpoint/2010/main" val="393764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lnSpcReduction="10000"/>
          </a:bodyPr>
          <a:lstStyle/>
          <a:p>
            <a:r>
              <a:rPr lang="en-US" dirty="0"/>
              <a:t>This dataset is originally from the National Institute of Diabetes and Digestive and Kidney Diseases. The objective of the dataset is to diagnostically predict whether or not a patient has diabetes, based on certain diagnostic measurements included in the dataset. Several constraints were placed on the selection of these instances from a larger database. All patients here are females at least 21 years old of Pima Indian heritage.</a:t>
            </a:r>
          </a:p>
          <a:p>
            <a:r>
              <a:rPr lang="en-US" dirty="0"/>
              <a:t>The dataset consists of several medical predictor variables and one target variable, Outcome. Predictor variables include the number of pregnancies the patient has had, their BMI, insulin level, age, glucose, blood pressure, triceps skin fold thickness (mm), and diabetes pedigree function.</a:t>
            </a:r>
          </a:p>
          <a:p>
            <a:r>
              <a:rPr lang="en-US" dirty="0"/>
              <a:t>I chose this dataset because it held 2 or more variables that I believe have a linear relationship of some importance. In this presentation, the assumption tests were completed, and a linear model was produced. The R-squared value was assessed to see if a linear relationship was present and if all assumptions were met in R/R Studio.</a:t>
            </a:r>
          </a:p>
        </p:txBody>
      </p:sp>
    </p:spTree>
    <p:extLst>
      <p:ext uri="{BB962C8B-B14F-4D97-AF65-F5344CB8AC3E}">
        <p14:creationId xmlns:p14="http://schemas.microsoft.com/office/powerpoint/2010/main" val="28369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6F02-96C7-C162-3CF4-C115D3B713F1}"/>
              </a:ext>
            </a:extLst>
          </p:cNvPr>
          <p:cNvSpPr>
            <a:spLocks noGrp="1"/>
          </p:cNvSpPr>
          <p:nvPr>
            <p:ph type="title"/>
          </p:nvPr>
        </p:nvSpPr>
        <p:spPr/>
        <p:txBody>
          <a:bodyPr/>
          <a:lstStyle/>
          <a:p>
            <a:r>
              <a:rPr lang="en-US" dirty="0"/>
              <a:t>Scatterplot</a:t>
            </a:r>
          </a:p>
        </p:txBody>
      </p:sp>
      <p:pic>
        <p:nvPicPr>
          <p:cNvPr id="6" name="Picture Placeholder 5" descr="Chart&#10;&#10;Description automatically generated with low confidence">
            <a:extLst>
              <a:ext uri="{FF2B5EF4-FFF2-40B4-BE49-F238E27FC236}">
                <a16:creationId xmlns:a16="http://schemas.microsoft.com/office/drawing/2014/main" id="{1B6EEFE3-5451-D131-473E-8AED3CC33C1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591" r="44507" b="45974"/>
          <a:stretch/>
        </p:blipFill>
        <p:spPr>
          <a:xfrm>
            <a:off x="-1" y="0"/>
            <a:ext cx="8077201" cy="6857999"/>
          </a:xfrm>
        </p:spPr>
      </p:pic>
      <p:sp>
        <p:nvSpPr>
          <p:cNvPr id="4" name="Text Placeholder 3">
            <a:extLst>
              <a:ext uri="{FF2B5EF4-FFF2-40B4-BE49-F238E27FC236}">
                <a16:creationId xmlns:a16="http://schemas.microsoft.com/office/drawing/2014/main" id="{1522E3B3-B2CB-BBEF-D627-C6B0F18B5FD9}"/>
              </a:ext>
            </a:extLst>
          </p:cNvPr>
          <p:cNvSpPr>
            <a:spLocks noGrp="1"/>
          </p:cNvSpPr>
          <p:nvPr>
            <p:ph type="body" sz="half" idx="2"/>
          </p:nvPr>
        </p:nvSpPr>
        <p:spPr>
          <a:xfrm>
            <a:off x="8532813" y="4591760"/>
            <a:ext cx="3455987" cy="2099325"/>
          </a:xfrm>
        </p:spPr>
        <p:txBody>
          <a:bodyPr>
            <a:normAutofit/>
          </a:bodyPr>
          <a:lstStyle/>
          <a:p>
            <a:r>
              <a:rPr lang="en-US" dirty="0"/>
              <a:t>From what can be seen here in this scatterplot of the diabetic outcome by the number of pregnancies, there isn’t much of a linear relationship, thus encouraging me to attempt logistic regression on these two variables—the diabetic outcome being binary classification and the number of pregnancies being continuous.</a:t>
            </a:r>
          </a:p>
        </p:txBody>
      </p:sp>
    </p:spTree>
    <p:extLst>
      <p:ext uri="{BB962C8B-B14F-4D97-AF65-F5344CB8AC3E}">
        <p14:creationId xmlns:p14="http://schemas.microsoft.com/office/powerpoint/2010/main" val="172685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E48113-4644-D35D-8318-951A3C2BA348}"/>
              </a:ext>
            </a:extLst>
          </p:cNvPr>
          <p:cNvSpPr>
            <a:spLocks noGrp="1"/>
          </p:cNvSpPr>
          <p:nvPr>
            <p:ph type="title"/>
          </p:nvPr>
        </p:nvSpPr>
        <p:spPr>
          <a:xfrm>
            <a:off x="8532813" y="1683327"/>
            <a:ext cx="3125787" cy="2877260"/>
          </a:xfrm>
        </p:spPr>
        <p:txBody>
          <a:bodyPr anchor="b">
            <a:normAutofit/>
          </a:bodyPr>
          <a:lstStyle/>
          <a:p>
            <a:r>
              <a:rPr lang="en-US" dirty="0"/>
              <a:t>Creating a logistic regression model</a:t>
            </a:r>
          </a:p>
        </p:txBody>
      </p:sp>
      <p:pic>
        <p:nvPicPr>
          <p:cNvPr id="10" name="Picture 9" descr="White bulbs with a yellow one standing out">
            <a:extLst>
              <a:ext uri="{FF2B5EF4-FFF2-40B4-BE49-F238E27FC236}">
                <a16:creationId xmlns:a16="http://schemas.microsoft.com/office/drawing/2014/main" id="{29B24354-9FE1-D6C6-628C-2789437BCFD7}"/>
              </a:ext>
            </a:extLst>
          </p:cNvPr>
          <p:cNvPicPr>
            <a:picLocks noChangeAspect="1"/>
          </p:cNvPicPr>
          <p:nvPr/>
        </p:nvPicPr>
        <p:blipFill rotWithShape="1">
          <a:blip r:embed="rId2"/>
          <a:srcRect l="2638" r="18507" b="-1"/>
          <a:stretch/>
        </p:blipFill>
        <p:spPr>
          <a:xfrm>
            <a:off x="20" y="10"/>
            <a:ext cx="8101564" cy="6857989"/>
          </a:xfrm>
          <a:prstGeom prst="rect">
            <a:avLst/>
          </a:prstGeom>
          <a:noFill/>
        </p:spPr>
      </p:pic>
      <p:sp>
        <p:nvSpPr>
          <p:cNvPr id="14" name="Text Placeholder 3">
            <a:extLst>
              <a:ext uri="{FF2B5EF4-FFF2-40B4-BE49-F238E27FC236}">
                <a16:creationId xmlns:a16="http://schemas.microsoft.com/office/drawing/2014/main" id="{E9C39831-F846-D435-F6DF-C69902A9090E}"/>
              </a:ext>
            </a:extLst>
          </p:cNvPr>
          <p:cNvSpPr>
            <a:spLocks noGrp="1"/>
          </p:cNvSpPr>
          <p:nvPr>
            <p:ph type="body" sz="half" idx="2"/>
          </p:nvPr>
        </p:nvSpPr>
        <p:spPr>
          <a:xfrm>
            <a:off x="8532813" y="4591761"/>
            <a:ext cx="3125787" cy="1580440"/>
          </a:xfrm>
        </p:spPr>
        <p:txBody>
          <a:bodyPr/>
          <a:lstStyle/>
          <a:p>
            <a:r>
              <a:rPr lang="en-US" dirty="0"/>
              <a:t>The code to the left ultimately creates the logistic model for the binary classification variable which is the diabetic outcome vs the number of pregnancies per Pima Indian woman.</a:t>
            </a:r>
          </a:p>
        </p:txBody>
      </p:sp>
      <p:pic>
        <p:nvPicPr>
          <p:cNvPr id="5" name="Picture 4">
            <a:extLst>
              <a:ext uri="{FF2B5EF4-FFF2-40B4-BE49-F238E27FC236}">
                <a16:creationId xmlns:a16="http://schemas.microsoft.com/office/drawing/2014/main" id="{2939AF02-8417-6238-C1C1-84DF643E0932}"/>
              </a:ext>
            </a:extLst>
          </p:cNvPr>
          <p:cNvPicPr>
            <a:picLocks noChangeAspect="1"/>
          </p:cNvPicPr>
          <p:nvPr/>
        </p:nvPicPr>
        <p:blipFill>
          <a:blip r:embed="rId3"/>
          <a:stretch>
            <a:fillRect/>
          </a:stretch>
        </p:blipFill>
        <p:spPr>
          <a:xfrm>
            <a:off x="239086" y="4560587"/>
            <a:ext cx="6340934" cy="1611614"/>
          </a:xfrm>
          <a:prstGeom prst="rect">
            <a:avLst/>
          </a:prstGeom>
        </p:spPr>
      </p:pic>
      <p:pic>
        <p:nvPicPr>
          <p:cNvPr id="9" name="Picture 8">
            <a:extLst>
              <a:ext uri="{FF2B5EF4-FFF2-40B4-BE49-F238E27FC236}">
                <a16:creationId xmlns:a16="http://schemas.microsoft.com/office/drawing/2014/main" id="{1F0B9D87-C1F4-F0C4-273A-D720DFE737C9}"/>
              </a:ext>
            </a:extLst>
          </p:cNvPr>
          <p:cNvPicPr>
            <a:picLocks noChangeAspect="1"/>
          </p:cNvPicPr>
          <p:nvPr/>
        </p:nvPicPr>
        <p:blipFill>
          <a:blip r:embed="rId4"/>
          <a:stretch>
            <a:fillRect/>
          </a:stretch>
        </p:blipFill>
        <p:spPr>
          <a:xfrm>
            <a:off x="239085" y="4223658"/>
            <a:ext cx="5994839" cy="368104"/>
          </a:xfrm>
          <a:prstGeom prst="rect">
            <a:avLst/>
          </a:prstGeom>
        </p:spPr>
      </p:pic>
    </p:spTree>
    <p:extLst>
      <p:ext uri="{BB962C8B-B14F-4D97-AF65-F5344CB8AC3E}">
        <p14:creationId xmlns:p14="http://schemas.microsoft.com/office/powerpoint/2010/main" val="220237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861B885-B907-59E2-DD92-073599E3A562}"/>
              </a:ext>
            </a:extLst>
          </p:cNvPr>
          <p:cNvSpPr/>
          <p:nvPr/>
        </p:nvSpPr>
        <p:spPr>
          <a:xfrm>
            <a:off x="3806239" y="2051954"/>
            <a:ext cx="7819704" cy="40922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B288E7C-AA40-8834-B2E5-F0641F9A2B44}"/>
              </a:ext>
            </a:extLst>
          </p:cNvPr>
          <p:cNvSpPr>
            <a:spLocks noGrp="1"/>
          </p:cNvSpPr>
          <p:nvPr>
            <p:ph type="title"/>
          </p:nvPr>
        </p:nvSpPr>
        <p:spPr>
          <a:xfrm>
            <a:off x="1524000" y="713845"/>
            <a:ext cx="9144000" cy="569686"/>
          </a:xfrm>
        </p:spPr>
        <p:txBody>
          <a:bodyPr/>
          <a:lstStyle/>
          <a:p>
            <a:r>
              <a:rPr lang="en-US" dirty="0"/>
              <a:t>Creating a confusion matrix</a:t>
            </a:r>
          </a:p>
        </p:txBody>
      </p:sp>
      <p:pic>
        <p:nvPicPr>
          <p:cNvPr id="3" name="Picture 2">
            <a:extLst>
              <a:ext uri="{FF2B5EF4-FFF2-40B4-BE49-F238E27FC236}">
                <a16:creationId xmlns:a16="http://schemas.microsoft.com/office/drawing/2014/main" id="{C56BD60A-3181-1031-A721-7229A7EEB004}"/>
              </a:ext>
            </a:extLst>
          </p:cNvPr>
          <p:cNvPicPr>
            <a:picLocks noChangeAspect="1"/>
          </p:cNvPicPr>
          <p:nvPr/>
        </p:nvPicPr>
        <p:blipFill>
          <a:blip r:embed="rId2"/>
          <a:stretch>
            <a:fillRect/>
          </a:stretch>
        </p:blipFill>
        <p:spPr>
          <a:xfrm>
            <a:off x="240014" y="1421419"/>
            <a:ext cx="6520651" cy="477228"/>
          </a:xfrm>
          <a:prstGeom prst="rect">
            <a:avLst/>
          </a:prstGeom>
        </p:spPr>
      </p:pic>
      <p:pic>
        <p:nvPicPr>
          <p:cNvPr id="5" name="Picture 4">
            <a:extLst>
              <a:ext uri="{FF2B5EF4-FFF2-40B4-BE49-F238E27FC236}">
                <a16:creationId xmlns:a16="http://schemas.microsoft.com/office/drawing/2014/main" id="{278D206D-086A-A6BB-9E8F-21ED7D497A4D}"/>
              </a:ext>
            </a:extLst>
          </p:cNvPr>
          <p:cNvPicPr>
            <a:picLocks noChangeAspect="1"/>
          </p:cNvPicPr>
          <p:nvPr/>
        </p:nvPicPr>
        <p:blipFill>
          <a:blip r:embed="rId3"/>
          <a:stretch>
            <a:fillRect/>
          </a:stretch>
        </p:blipFill>
        <p:spPr>
          <a:xfrm>
            <a:off x="298718" y="2207442"/>
            <a:ext cx="3201621" cy="3781224"/>
          </a:xfrm>
          <a:prstGeom prst="rect">
            <a:avLst/>
          </a:prstGeom>
        </p:spPr>
      </p:pic>
      <p:sp>
        <p:nvSpPr>
          <p:cNvPr id="9" name="TextBox 8">
            <a:extLst>
              <a:ext uri="{FF2B5EF4-FFF2-40B4-BE49-F238E27FC236}">
                <a16:creationId xmlns:a16="http://schemas.microsoft.com/office/drawing/2014/main" id="{6C35869F-E4C8-F217-ABC3-14BBFD2E17D7}"/>
              </a:ext>
            </a:extLst>
          </p:cNvPr>
          <p:cNvSpPr txBox="1"/>
          <p:nvPr/>
        </p:nvSpPr>
        <p:spPr>
          <a:xfrm>
            <a:off x="4005943" y="2189841"/>
            <a:ext cx="7620000" cy="3816429"/>
          </a:xfrm>
          <a:prstGeom prst="rect">
            <a:avLst/>
          </a:prstGeom>
          <a:noFill/>
        </p:spPr>
        <p:txBody>
          <a:bodyPr wrap="square">
            <a:spAutoFit/>
          </a:bodyPr>
          <a:lstStyle/>
          <a:p>
            <a:r>
              <a:rPr lang="en-US" sz="2200" b="1" dirty="0">
                <a:solidFill>
                  <a:schemeClr val="bg1"/>
                </a:solidFill>
              </a:rPr>
              <a:t>According to this confusion matrix, out of the sample size of Pima Indian women studied that were predicted to not have acquired diabetes, 462 did not in actuality acquire diabetes, whereas 220 of them did acquire diabetes despite predictions that they wouldn't.</a:t>
            </a:r>
          </a:p>
          <a:p>
            <a:endParaRPr lang="en-US" sz="2200" b="1" dirty="0">
              <a:solidFill>
                <a:schemeClr val="bg1"/>
              </a:solidFill>
            </a:endParaRPr>
          </a:p>
          <a:p>
            <a:r>
              <a:rPr lang="en-US" sz="2200" b="1" dirty="0">
                <a:solidFill>
                  <a:schemeClr val="bg1"/>
                </a:solidFill>
              </a:rPr>
              <a:t>Out of the sample size of Pima Indian women studied, 38 of those that were predicted to have acquired diabetes did not whereas 48 of those predicted to have diabetes acquired it.</a:t>
            </a:r>
          </a:p>
          <a:p>
            <a:endParaRPr lang="en-US" sz="2200" b="1" dirty="0">
              <a:solidFill>
                <a:schemeClr val="bg1"/>
              </a:solidFill>
            </a:endParaRPr>
          </a:p>
          <a:p>
            <a:r>
              <a:rPr lang="en-US" sz="2200" b="1" dirty="0">
                <a:solidFill>
                  <a:schemeClr val="bg1"/>
                </a:solidFill>
              </a:rPr>
              <a:t>Roughly 66% of the time, my predictions are correct.</a:t>
            </a:r>
          </a:p>
        </p:txBody>
      </p:sp>
    </p:spTree>
    <p:extLst>
      <p:ext uri="{BB962C8B-B14F-4D97-AF65-F5344CB8AC3E}">
        <p14:creationId xmlns:p14="http://schemas.microsoft.com/office/powerpoint/2010/main" val="164297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47B7F98-F439-E27F-6C2F-294BD03A6420}"/>
              </a:ext>
            </a:extLst>
          </p:cNvPr>
          <p:cNvSpPr>
            <a:spLocks noGrp="1"/>
          </p:cNvSpPr>
          <p:nvPr>
            <p:ph type="title"/>
          </p:nvPr>
        </p:nvSpPr>
        <p:spPr>
          <a:xfrm>
            <a:off x="8151812" y="1672934"/>
            <a:ext cx="3506788" cy="2880360"/>
          </a:xfrm>
        </p:spPr>
        <p:txBody>
          <a:bodyPr>
            <a:normAutofit fontScale="90000"/>
          </a:bodyPr>
          <a:lstStyle/>
          <a:p>
            <a:r>
              <a:rPr lang="en-US" dirty="0"/>
              <a:t>Graphing using </a:t>
            </a:r>
            <a:r>
              <a:rPr lang="en-US" dirty="0" err="1"/>
              <a:t>ggplot</a:t>
            </a:r>
            <a:r>
              <a:rPr lang="en-US" dirty="0"/>
              <a:t>:</a:t>
            </a:r>
            <a:br>
              <a:rPr lang="en-US" dirty="0"/>
            </a:br>
            <a:br>
              <a:rPr lang="en-US" dirty="0"/>
            </a:br>
            <a:r>
              <a:rPr lang="en-US" dirty="0"/>
              <a:t>Logistic regression model of all predictor values</a:t>
            </a:r>
          </a:p>
        </p:txBody>
      </p:sp>
      <p:pic>
        <p:nvPicPr>
          <p:cNvPr id="3" name="Picture 2" descr="Graphical user interface&#10;&#10;Description automatically generated">
            <a:extLst>
              <a:ext uri="{FF2B5EF4-FFF2-40B4-BE49-F238E27FC236}">
                <a16:creationId xmlns:a16="http://schemas.microsoft.com/office/drawing/2014/main" id="{05671EBB-29F7-F62F-99D9-E7FCA63E1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67" y="457200"/>
            <a:ext cx="6671081" cy="5715000"/>
          </a:xfrm>
          <a:prstGeom prst="rect">
            <a:avLst/>
          </a:prstGeom>
          <a:noFill/>
        </p:spPr>
      </p:pic>
      <p:sp>
        <p:nvSpPr>
          <p:cNvPr id="5" name="TextBox 4">
            <a:extLst>
              <a:ext uri="{FF2B5EF4-FFF2-40B4-BE49-F238E27FC236}">
                <a16:creationId xmlns:a16="http://schemas.microsoft.com/office/drawing/2014/main" id="{F98293D7-F784-A92A-00CE-3866999FC37A}"/>
              </a:ext>
            </a:extLst>
          </p:cNvPr>
          <p:cNvSpPr txBox="1"/>
          <p:nvPr/>
        </p:nvSpPr>
        <p:spPr>
          <a:xfrm>
            <a:off x="8151812" y="4590288"/>
            <a:ext cx="3514564" cy="1581912"/>
          </a:xfrm>
          <a:prstGeom prst="rect">
            <a:avLst/>
          </a:prstGeom>
        </p:spPr>
        <p:txBody>
          <a:bodyPr vert="horz" lIns="91440" tIns="45720" rIns="91440" bIns="45720" rtlCol="0">
            <a:normAutofit lnSpcReduction="10000"/>
          </a:bodyPr>
          <a:lstStyle/>
          <a:p>
            <a:pPr>
              <a:lnSpc>
                <a:spcPct val="90000"/>
              </a:lnSpc>
              <a:spcBef>
                <a:spcPts val="800"/>
              </a:spcBef>
              <a:buClr>
                <a:schemeClr val="accent1">
                  <a:lumMod val="50000"/>
                </a:schemeClr>
              </a:buClr>
              <a:buSzPct val="100000"/>
            </a:pPr>
            <a:r>
              <a:rPr lang="en-US" sz="1500" kern="1200" dirty="0">
                <a:latin typeface="+mn-lt"/>
                <a:ea typeface="+mn-ea"/>
                <a:cs typeface="+mn-cs"/>
              </a:rPr>
              <a:t>As you can see from the multitude of graphs plotted, pregnancies exhibited a highly linear relationship with being diagnosed with Diabetes. This graph shows that as the number of pregnancies increases, so does their likelihood of being diagnosed with diabetes—a strong linear relationship.</a:t>
            </a:r>
          </a:p>
        </p:txBody>
      </p:sp>
    </p:spTree>
    <p:extLst>
      <p:ext uri="{BB962C8B-B14F-4D97-AF65-F5344CB8AC3E}">
        <p14:creationId xmlns:p14="http://schemas.microsoft.com/office/powerpoint/2010/main" val="381134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74E3EB9-623D-6E1E-A845-540301397124}"/>
              </a:ext>
            </a:extLst>
          </p:cNvPr>
          <p:cNvSpPr>
            <a:spLocks noGrp="1"/>
          </p:cNvSpPr>
          <p:nvPr>
            <p:ph type="title"/>
          </p:nvPr>
        </p:nvSpPr>
        <p:spPr>
          <a:xfrm>
            <a:off x="8532813" y="1683327"/>
            <a:ext cx="3125787" cy="2877260"/>
          </a:xfrm>
        </p:spPr>
        <p:txBody>
          <a:bodyPr/>
          <a:lstStyle/>
          <a:p>
            <a:r>
              <a:rPr lang="en-US" dirty="0"/>
              <a:t>Graphing the errors</a:t>
            </a:r>
          </a:p>
        </p:txBody>
      </p:sp>
      <p:pic>
        <p:nvPicPr>
          <p:cNvPr id="3" name="Picture 2" descr="Chart, scatter chart&#10;&#10;Description automatically generated">
            <a:extLst>
              <a:ext uri="{FF2B5EF4-FFF2-40B4-BE49-F238E27FC236}">
                <a16:creationId xmlns:a16="http://schemas.microsoft.com/office/drawing/2014/main" id="{5FC4ADAC-8156-23CF-29EC-DB60C1E84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4" y="0"/>
            <a:ext cx="8005296" cy="6857999"/>
          </a:xfrm>
          <a:prstGeom prst="rect">
            <a:avLst/>
          </a:prstGeom>
          <a:noFill/>
        </p:spPr>
      </p:pic>
      <p:sp>
        <p:nvSpPr>
          <p:cNvPr id="5" name="TextBox 4">
            <a:extLst>
              <a:ext uri="{FF2B5EF4-FFF2-40B4-BE49-F238E27FC236}">
                <a16:creationId xmlns:a16="http://schemas.microsoft.com/office/drawing/2014/main" id="{BE70E52B-3698-A7D3-45DA-103C52E5E1AF}"/>
              </a:ext>
            </a:extLst>
          </p:cNvPr>
          <p:cNvSpPr txBox="1"/>
          <p:nvPr/>
        </p:nvSpPr>
        <p:spPr>
          <a:xfrm>
            <a:off x="8532813" y="4591761"/>
            <a:ext cx="3125787" cy="1580440"/>
          </a:xfrm>
          <a:prstGeom prst="rect">
            <a:avLst/>
          </a:prstGeom>
        </p:spPr>
        <p:txBody>
          <a:bodyPr vert="horz" lIns="91440" tIns="45720" rIns="91440" bIns="45720" rtlCol="0">
            <a:normAutofit/>
          </a:bodyPr>
          <a:lstStyle/>
          <a:p>
            <a:pPr>
              <a:lnSpc>
                <a:spcPct val="90000"/>
              </a:lnSpc>
              <a:spcBef>
                <a:spcPts val="800"/>
              </a:spcBef>
              <a:buClr>
                <a:schemeClr val="accent1">
                  <a:lumMod val="50000"/>
                </a:schemeClr>
              </a:buClr>
              <a:buSzPct val="100000"/>
            </a:pPr>
            <a:r>
              <a:rPr lang="en-US" sz="1600" kern="1200">
                <a:solidFill>
                  <a:schemeClr val="bg1"/>
                </a:solidFill>
                <a:latin typeface="+mn-lt"/>
                <a:ea typeface="+mn-ea"/>
                <a:cs typeface="+mn-cs"/>
              </a:rPr>
              <a:t>This has not met the assumption for independent error entirely due to there not being an entirely even distribution at the top or the bottom.</a:t>
            </a:r>
          </a:p>
        </p:txBody>
      </p:sp>
    </p:spTree>
    <p:extLst>
      <p:ext uri="{BB962C8B-B14F-4D97-AF65-F5344CB8AC3E}">
        <p14:creationId xmlns:p14="http://schemas.microsoft.com/office/powerpoint/2010/main" val="166071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493E8DE-9401-CFE6-B1AF-C5BCB583519B}"/>
              </a:ext>
            </a:extLst>
          </p:cNvPr>
          <p:cNvSpPr>
            <a:spLocks noGrp="1"/>
          </p:cNvSpPr>
          <p:nvPr>
            <p:ph type="title"/>
          </p:nvPr>
        </p:nvSpPr>
        <p:spPr>
          <a:xfrm>
            <a:off x="8532813" y="1683327"/>
            <a:ext cx="3125787" cy="2877260"/>
          </a:xfrm>
        </p:spPr>
        <p:txBody>
          <a:bodyPr/>
          <a:lstStyle/>
          <a:p>
            <a:r>
              <a:rPr lang="en-US" dirty="0"/>
              <a:t>Calculating error using the Durbin-Watson test</a:t>
            </a:r>
          </a:p>
        </p:txBody>
      </p:sp>
      <p:sp>
        <p:nvSpPr>
          <p:cNvPr id="10" name="Text Placeholder 3">
            <a:extLst>
              <a:ext uri="{FF2B5EF4-FFF2-40B4-BE49-F238E27FC236}">
                <a16:creationId xmlns:a16="http://schemas.microsoft.com/office/drawing/2014/main" id="{670108CD-AAD6-8C3E-8A3B-FEAA6DD787C1}"/>
              </a:ext>
            </a:extLst>
          </p:cNvPr>
          <p:cNvSpPr>
            <a:spLocks noGrp="1"/>
          </p:cNvSpPr>
          <p:nvPr>
            <p:ph type="body" sz="half" idx="2"/>
          </p:nvPr>
        </p:nvSpPr>
        <p:spPr>
          <a:xfrm>
            <a:off x="8532813" y="4591761"/>
            <a:ext cx="3125787" cy="1580440"/>
          </a:xfrm>
        </p:spPr>
        <p:txBody>
          <a:bodyPr/>
          <a:lstStyle/>
          <a:p>
            <a:r>
              <a:rPr lang="en-US" dirty="0"/>
              <a:t>Not significant due to the large p-value (greater than 0.05), so we have met the assumption of having no independent errors.</a:t>
            </a:r>
          </a:p>
        </p:txBody>
      </p:sp>
      <p:pic>
        <p:nvPicPr>
          <p:cNvPr id="19" name="Picture 18">
            <a:extLst>
              <a:ext uri="{FF2B5EF4-FFF2-40B4-BE49-F238E27FC236}">
                <a16:creationId xmlns:a16="http://schemas.microsoft.com/office/drawing/2014/main" id="{090743E7-817E-002E-08CE-A9DCD72CEE8A}"/>
              </a:ext>
            </a:extLst>
          </p:cNvPr>
          <p:cNvPicPr>
            <a:picLocks noChangeAspect="1"/>
          </p:cNvPicPr>
          <p:nvPr/>
        </p:nvPicPr>
        <p:blipFill>
          <a:blip r:embed="rId2"/>
          <a:stretch>
            <a:fillRect/>
          </a:stretch>
        </p:blipFill>
        <p:spPr>
          <a:xfrm>
            <a:off x="723967" y="2776042"/>
            <a:ext cx="6992113" cy="1815719"/>
          </a:xfrm>
          <a:prstGeom prst="rect">
            <a:avLst/>
          </a:prstGeom>
        </p:spPr>
      </p:pic>
    </p:spTree>
    <p:extLst>
      <p:ext uri="{BB962C8B-B14F-4D97-AF65-F5344CB8AC3E}">
        <p14:creationId xmlns:p14="http://schemas.microsoft.com/office/powerpoint/2010/main" val="131171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F23491-485D-6F1E-6023-968599D74383}"/>
              </a:ext>
            </a:extLst>
          </p:cNvPr>
          <p:cNvSpPr>
            <a:spLocks noGrp="1"/>
          </p:cNvSpPr>
          <p:nvPr>
            <p:ph type="title"/>
          </p:nvPr>
        </p:nvSpPr>
        <p:spPr>
          <a:xfrm>
            <a:off x="8151812" y="1672934"/>
            <a:ext cx="3506788" cy="2880360"/>
          </a:xfrm>
        </p:spPr>
        <p:txBody>
          <a:bodyPr/>
          <a:lstStyle/>
          <a:p>
            <a:r>
              <a:rPr lang="en-US" dirty="0"/>
              <a:t>Summary of the logistic model</a:t>
            </a:r>
          </a:p>
        </p:txBody>
      </p:sp>
      <p:pic>
        <p:nvPicPr>
          <p:cNvPr id="3" name="Picture 2">
            <a:extLst>
              <a:ext uri="{FF2B5EF4-FFF2-40B4-BE49-F238E27FC236}">
                <a16:creationId xmlns:a16="http://schemas.microsoft.com/office/drawing/2014/main" id="{D2F4BCE9-3168-E85A-B3DE-EDC29A708BFE}"/>
              </a:ext>
            </a:extLst>
          </p:cNvPr>
          <p:cNvPicPr>
            <a:picLocks noChangeAspect="1"/>
          </p:cNvPicPr>
          <p:nvPr/>
        </p:nvPicPr>
        <p:blipFill>
          <a:blip r:embed="rId2"/>
          <a:stretch>
            <a:fillRect/>
          </a:stretch>
        </p:blipFill>
        <p:spPr>
          <a:xfrm>
            <a:off x="530352" y="1214488"/>
            <a:ext cx="7242111" cy="4200424"/>
          </a:xfrm>
          <a:prstGeom prst="rect">
            <a:avLst/>
          </a:prstGeom>
          <a:noFill/>
        </p:spPr>
      </p:pic>
      <p:sp>
        <p:nvSpPr>
          <p:cNvPr id="2" name="TextBox 1">
            <a:extLst>
              <a:ext uri="{FF2B5EF4-FFF2-40B4-BE49-F238E27FC236}">
                <a16:creationId xmlns:a16="http://schemas.microsoft.com/office/drawing/2014/main" id="{C78C99BE-EBFF-1AC9-485D-8237DF7DBFA5}"/>
              </a:ext>
            </a:extLst>
          </p:cNvPr>
          <p:cNvSpPr txBox="1"/>
          <p:nvPr/>
        </p:nvSpPr>
        <p:spPr>
          <a:xfrm>
            <a:off x="8151812" y="4590288"/>
            <a:ext cx="3514564" cy="1581912"/>
          </a:xfrm>
          <a:prstGeom prst="rect">
            <a:avLst/>
          </a:prstGeom>
        </p:spPr>
        <p:txBody>
          <a:bodyPr vert="horz" lIns="91440" tIns="45720" rIns="91440" bIns="45720" rtlCol="0">
            <a:normAutofit/>
          </a:bodyPr>
          <a:lstStyle/>
          <a:p>
            <a:pPr>
              <a:lnSpc>
                <a:spcPct val="90000"/>
              </a:lnSpc>
              <a:spcBef>
                <a:spcPts val="800"/>
              </a:spcBef>
              <a:buClr>
                <a:schemeClr val="accent1">
                  <a:lumMod val="50000"/>
                </a:schemeClr>
              </a:buClr>
              <a:buSzPct val="100000"/>
            </a:pPr>
            <a:r>
              <a:rPr lang="en-US" sz="1600" kern="1200">
                <a:latin typeface="+mn-lt"/>
                <a:ea typeface="+mn-ea"/>
                <a:cs typeface="+mn-cs"/>
              </a:rPr>
              <a:t>So, the number of pregnancies is a significant predictor of the outcome of diabetes, due to the significant p values associated with the intercept and pregnancy coefficients.</a:t>
            </a:r>
          </a:p>
        </p:txBody>
      </p:sp>
    </p:spTree>
    <p:extLst>
      <p:ext uri="{BB962C8B-B14F-4D97-AF65-F5344CB8AC3E}">
        <p14:creationId xmlns:p14="http://schemas.microsoft.com/office/powerpoint/2010/main" val="301402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4117F6-11C3-431F-117F-D1E0F14E774F}"/>
              </a:ext>
            </a:extLst>
          </p:cNvPr>
          <p:cNvSpPr>
            <a:spLocks noGrp="1"/>
          </p:cNvSpPr>
          <p:nvPr>
            <p:ph type="title"/>
          </p:nvPr>
        </p:nvSpPr>
        <p:spPr>
          <a:xfrm>
            <a:off x="1524000" y="457200"/>
            <a:ext cx="9144000" cy="1143000"/>
          </a:xfrm>
        </p:spPr>
        <p:txBody>
          <a:bodyPr/>
          <a:lstStyle/>
          <a:p>
            <a:r>
              <a:rPr lang="en-US" dirty="0"/>
              <a:t>Logistic regression model graphed and plotted</a:t>
            </a:r>
          </a:p>
        </p:txBody>
      </p:sp>
      <p:sp>
        <p:nvSpPr>
          <p:cNvPr id="10" name="Content Placeholder 2">
            <a:extLst>
              <a:ext uri="{FF2B5EF4-FFF2-40B4-BE49-F238E27FC236}">
                <a16:creationId xmlns:a16="http://schemas.microsoft.com/office/drawing/2014/main" id="{F3354A3A-A6D2-03AA-312E-1ED418001585}"/>
              </a:ext>
            </a:extLst>
          </p:cNvPr>
          <p:cNvSpPr>
            <a:spLocks noGrp="1"/>
          </p:cNvSpPr>
          <p:nvPr>
            <p:ph sz="half" idx="1"/>
          </p:nvPr>
        </p:nvSpPr>
        <p:spPr>
          <a:xfrm>
            <a:off x="1524000" y="2019900"/>
            <a:ext cx="4495800" cy="3851472"/>
          </a:xfrm>
        </p:spPr>
        <p:txBody>
          <a:bodyPr>
            <a:normAutofit fontScale="92500" lnSpcReduction="10000"/>
          </a:bodyPr>
          <a:lstStyle/>
          <a:p>
            <a:r>
              <a:rPr lang="en-US" dirty="0"/>
              <a:t>From what this logistic model displays and the previous slide, one can infer that the number of pregnancies was significant enough to contribute to the outcome of whether a Pima Indian woman patient would have diabetes or not.</a:t>
            </a:r>
          </a:p>
          <a:p>
            <a:r>
              <a:rPr lang="en-US" dirty="0"/>
              <a:t>So, it is presumed that for each pregnancy, you see that the log odds of acquiring diabetes (versus not acquiring it) are increased by 0.137 or 13.7%.</a:t>
            </a:r>
          </a:p>
          <a:p>
            <a:r>
              <a:rPr lang="en-US" dirty="0"/>
              <a:t>Some women in the Pima Indians have up to 10 children, increasing their chances of acquiring diabetes to 137%!</a:t>
            </a:r>
          </a:p>
          <a:p>
            <a:endParaRPr lang="en-US" dirty="0"/>
          </a:p>
        </p:txBody>
      </p:sp>
      <p:pic>
        <p:nvPicPr>
          <p:cNvPr id="3" name="Picture 2" descr="Chart&#10;&#10;Description automatically generated">
            <a:extLst>
              <a:ext uri="{FF2B5EF4-FFF2-40B4-BE49-F238E27FC236}">
                <a16:creationId xmlns:a16="http://schemas.microsoft.com/office/drawing/2014/main" id="{90109638-A61D-B4D4-0E7E-9C429B119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019899"/>
            <a:ext cx="4495800" cy="3851473"/>
          </a:xfrm>
          <a:prstGeom prst="rect">
            <a:avLst/>
          </a:prstGeom>
          <a:noFill/>
        </p:spPr>
      </p:pic>
    </p:spTree>
    <p:extLst>
      <p:ext uri="{BB962C8B-B14F-4D97-AF65-F5344CB8AC3E}">
        <p14:creationId xmlns:p14="http://schemas.microsoft.com/office/powerpoint/2010/main" val="412277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D18C-D4B4-790C-4E23-389432FB3DBC}"/>
              </a:ext>
            </a:extLst>
          </p:cNvPr>
          <p:cNvSpPr>
            <a:spLocks noGrp="1"/>
          </p:cNvSpPr>
          <p:nvPr>
            <p:ph type="title"/>
          </p:nvPr>
        </p:nvSpPr>
        <p:spPr>
          <a:xfrm>
            <a:off x="8532813" y="1683327"/>
            <a:ext cx="3125787" cy="2877260"/>
          </a:xfrm>
        </p:spPr>
        <p:txBody>
          <a:bodyPr anchor="b">
            <a:normAutofit/>
          </a:bodyPr>
          <a:lstStyle/>
          <a:p>
            <a:r>
              <a:rPr lang="en-US" dirty="0"/>
              <a:t>Multiple logistic regression</a:t>
            </a:r>
          </a:p>
        </p:txBody>
      </p:sp>
      <p:pic>
        <p:nvPicPr>
          <p:cNvPr id="5" name="Video 4">
            <a:extLst>
              <a:ext uri="{FF2B5EF4-FFF2-40B4-BE49-F238E27FC236}">
                <a16:creationId xmlns:a16="http://schemas.microsoft.com/office/drawing/2014/main" id="{881455E4-0738-75D3-FC2C-9153DFDD6D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251" r="16109" b="-1"/>
          <a:stretch/>
        </p:blipFill>
        <p:spPr>
          <a:xfrm>
            <a:off x="20" y="10"/>
            <a:ext cx="8101564" cy="6857989"/>
          </a:xfrm>
          <a:prstGeom prst="rect">
            <a:avLst/>
          </a:prstGeom>
          <a:noFill/>
        </p:spPr>
      </p:pic>
      <p:sp>
        <p:nvSpPr>
          <p:cNvPr id="9" name="Text Placeholder 3">
            <a:extLst>
              <a:ext uri="{FF2B5EF4-FFF2-40B4-BE49-F238E27FC236}">
                <a16:creationId xmlns:a16="http://schemas.microsoft.com/office/drawing/2014/main" id="{6194DBFA-48BE-A758-3779-7EB478446750}"/>
              </a:ext>
            </a:extLst>
          </p:cNvPr>
          <p:cNvSpPr>
            <a:spLocks noGrp="1"/>
          </p:cNvSpPr>
          <p:nvPr>
            <p:ph type="body" sz="half" idx="2"/>
          </p:nvPr>
        </p:nvSpPr>
        <p:spPr>
          <a:xfrm>
            <a:off x="8532813" y="4591761"/>
            <a:ext cx="3125787" cy="1580440"/>
          </a:xfrm>
        </p:spPr>
        <p:txBody>
          <a:bodyPr/>
          <a:lstStyle/>
          <a:p>
            <a:r>
              <a:rPr lang="en-US" dirty="0"/>
              <a:t>Where we will analyze all the predictor variables’ relationships with the target variable, the Outcome.</a:t>
            </a:r>
          </a:p>
        </p:txBody>
      </p:sp>
    </p:spTree>
    <p:extLst>
      <p:ext uri="{BB962C8B-B14F-4D97-AF65-F5344CB8AC3E}">
        <p14:creationId xmlns:p14="http://schemas.microsoft.com/office/powerpoint/2010/main" val="3043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2CE214-0697-2721-16E0-9189EF28F3C8}"/>
              </a:ext>
            </a:extLst>
          </p:cNvPr>
          <p:cNvSpPr>
            <a:spLocks noGrp="1"/>
          </p:cNvSpPr>
          <p:nvPr>
            <p:ph type="title"/>
          </p:nvPr>
        </p:nvSpPr>
        <p:spPr>
          <a:xfrm>
            <a:off x="8532813" y="615238"/>
            <a:ext cx="3125787" cy="2294348"/>
          </a:xfrm>
        </p:spPr>
        <p:txBody>
          <a:bodyPr/>
          <a:lstStyle/>
          <a:p>
            <a:r>
              <a:rPr lang="en-US" dirty="0"/>
              <a:t>Summary of multiple logistic regression model</a:t>
            </a:r>
          </a:p>
        </p:txBody>
      </p:sp>
      <p:pic>
        <p:nvPicPr>
          <p:cNvPr id="4" name="Picture 3" descr="Text&#10;&#10;Description automatically generated">
            <a:extLst>
              <a:ext uri="{FF2B5EF4-FFF2-40B4-BE49-F238E27FC236}">
                <a16:creationId xmlns:a16="http://schemas.microsoft.com/office/drawing/2014/main" id="{5CC8A144-1350-B109-8822-045F3FE36C61}"/>
              </a:ext>
            </a:extLst>
          </p:cNvPr>
          <p:cNvPicPr>
            <a:picLocks noChangeAspect="1"/>
          </p:cNvPicPr>
          <p:nvPr/>
        </p:nvPicPr>
        <p:blipFill>
          <a:blip r:embed="rId2"/>
          <a:stretch>
            <a:fillRect/>
          </a:stretch>
        </p:blipFill>
        <p:spPr>
          <a:xfrm>
            <a:off x="0" y="583317"/>
            <a:ext cx="8101584" cy="5691364"/>
          </a:xfrm>
          <a:prstGeom prst="rect">
            <a:avLst/>
          </a:prstGeom>
          <a:noFill/>
        </p:spPr>
      </p:pic>
      <p:sp>
        <p:nvSpPr>
          <p:cNvPr id="11" name="Text Placeholder 3">
            <a:extLst>
              <a:ext uri="{FF2B5EF4-FFF2-40B4-BE49-F238E27FC236}">
                <a16:creationId xmlns:a16="http://schemas.microsoft.com/office/drawing/2014/main" id="{63DD970F-A051-460B-75A3-570F3ADFFF4D}"/>
              </a:ext>
            </a:extLst>
          </p:cNvPr>
          <p:cNvSpPr>
            <a:spLocks noGrp="1"/>
          </p:cNvSpPr>
          <p:nvPr>
            <p:ph type="body" sz="half" idx="2"/>
          </p:nvPr>
        </p:nvSpPr>
        <p:spPr>
          <a:xfrm>
            <a:off x="8532813" y="2909585"/>
            <a:ext cx="3296330" cy="3365095"/>
          </a:xfrm>
        </p:spPr>
        <p:txBody>
          <a:bodyPr>
            <a:normAutofit/>
          </a:bodyPr>
          <a:lstStyle/>
          <a:p>
            <a:r>
              <a:rPr lang="en-US" dirty="0"/>
              <a:t>Glucose, BMI, Pregnancies, Diabetes Pedigree Function, and Blood Pressure all have a significant impact on the outcome of whether these Pima Indian women will have diabetes.</a:t>
            </a:r>
          </a:p>
          <a:p>
            <a:r>
              <a:rPr lang="en-US" dirty="0"/>
              <a:t>Insulin and Age are not significant factors in determining whether these Pima Indian women will have diabetes because the p values for these coefficients are more than 0.05.</a:t>
            </a:r>
          </a:p>
        </p:txBody>
      </p:sp>
    </p:spTree>
    <p:extLst>
      <p:ext uri="{BB962C8B-B14F-4D97-AF65-F5344CB8AC3E}">
        <p14:creationId xmlns:p14="http://schemas.microsoft.com/office/powerpoint/2010/main" val="209730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6C87-1EEE-5786-4822-D07F512C9F78}"/>
              </a:ext>
            </a:extLst>
          </p:cNvPr>
          <p:cNvSpPr>
            <a:spLocks noGrp="1"/>
          </p:cNvSpPr>
          <p:nvPr>
            <p:ph type="title"/>
          </p:nvPr>
        </p:nvSpPr>
        <p:spPr/>
        <p:txBody>
          <a:bodyPr/>
          <a:lstStyle/>
          <a:p>
            <a:r>
              <a:rPr lang="en-US" dirty="0"/>
              <a:t>Examining if there is a linear relationship of some importance between two variables in the dataset</a:t>
            </a:r>
          </a:p>
        </p:txBody>
      </p:sp>
      <p:sp>
        <p:nvSpPr>
          <p:cNvPr id="3" name="Text Placeholder 2">
            <a:extLst>
              <a:ext uri="{FF2B5EF4-FFF2-40B4-BE49-F238E27FC236}">
                <a16:creationId xmlns:a16="http://schemas.microsoft.com/office/drawing/2014/main" id="{CAD26F74-84EC-9136-2431-5A9279977CB2}"/>
              </a:ext>
            </a:extLst>
          </p:cNvPr>
          <p:cNvSpPr>
            <a:spLocks noGrp="1"/>
          </p:cNvSpPr>
          <p:nvPr>
            <p:ph type="body" sz="quarter" idx="10"/>
          </p:nvPr>
        </p:nvSpPr>
        <p:spPr>
          <a:xfrm>
            <a:off x="844550" y="2913936"/>
            <a:ext cx="10515600" cy="914400"/>
          </a:xfrm>
        </p:spPr>
        <p:txBody>
          <a:bodyPr/>
          <a:lstStyle/>
          <a:p>
            <a:r>
              <a:rPr lang="en-US" b="1" dirty="0"/>
              <a:t>PART ONE</a:t>
            </a:r>
          </a:p>
        </p:txBody>
      </p:sp>
    </p:spTree>
    <p:extLst>
      <p:ext uri="{BB962C8B-B14F-4D97-AF65-F5344CB8AC3E}">
        <p14:creationId xmlns:p14="http://schemas.microsoft.com/office/powerpoint/2010/main" val="389631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F8BA-26EA-0A51-4600-65F448310C19}"/>
              </a:ext>
            </a:extLst>
          </p:cNvPr>
          <p:cNvSpPr>
            <a:spLocks noGrp="1"/>
          </p:cNvSpPr>
          <p:nvPr>
            <p:ph type="title"/>
          </p:nvPr>
        </p:nvSpPr>
        <p:spPr>
          <a:xfrm>
            <a:off x="8532813" y="1683327"/>
            <a:ext cx="3125787" cy="2877260"/>
          </a:xfrm>
        </p:spPr>
        <p:txBody>
          <a:bodyPr anchor="b">
            <a:normAutofit/>
          </a:bodyPr>
          <a:lstStyle/>
          <a:p>
            <a:r>
              <a:rPr lang="en-US" dirty="0"/>
              <a:t>ANOVA</a:t>
            </a:r>
          </a:p>
        </p:txBody>
      </p:sp>
      <p:sp>
        <p:nvSpPr>
          <p:cNvPr id="9" name="Text Placeholder 3">
            <a:extLst>
              <a:ext uri="{FF2B5EF4-FFF2-40B4-BE49-F238E27FC236}">
                <a16:creationId xmlns:a16="http://schemas.microsoft.com/office/drawing/2014/main" id="{C0561D9D-28AB-69CB-E659-866C93210770}"/>
              </a:ext>
            </a:extLst>
          </p:cNvPr>
          <p:cNvSpPr>
            <a:spLocks noGrp="1"/>
          </p:cNvSpPr>
          <p:nvPr>
            <p:ph type="body" sz="half" idx="2"/>
          </p:nvPr>
        </p:nvSpPr>
        <p:spPr>
          <a:xfrm>
            <a:off x="8532813" y="4591761"/>
            <a:ext cx="3125787" cy="2041268"/>
          </a:xfrm>
        </p:spPr>
        <p:txBody>
          <a:bodyPr>
            <a:normAutofit/>
          </a:bodyPr>
          <a:lstStyle/>
          <a:p>
            <a:r>
              <a:rPr lang="en-US" dirty="0"/>
              <a:t>According to this ANOVA, Glucose, BMI, Pregnancies, Diabetes Pedigree Function, and Blood pressure held significance in determining the outcome in predicting diabetes in these Pima Indian women patients—in order of most significant to least.</a:t>
            </a:r>
          </a:p>
        </p:txBody>
      </p:sp>
      <p:pic>
        <p:nvPicPr>
          <p:cNvPr id="4" name="Picture 3">
            <a:extLst>
              <a:ext uri="{FF2B5EF4-FFF2-40B4-BE49-F238E27FC236}">
                <a16:creationId xmlns:a16="http://schemas.microsoft.com/office/drawing/2014/main" id="{B52F6809-0463-627E-9549-DA4DCEACC282}"/>
              </a:ext>
            </a:extLst>
          </p:cNvPr>
          <p:cNvPicPr>
            <a:picLocks noChangeAspect="1"/>
          </p:cNvPicPr>
          <p:nvPr/>
        </p:nvPicPr>
        <p:blipFill>
          <a:blip r:embed="rId2"/>
          <a:stretch>
            <a:fillRect/>
          </a:stretch>
        </p:blipFill>
        <p:spPr>
          <a:xfrm>
            <a:off x="533400" y="1327665"/>
            <a:ext cx="7253360" cy="4202669"/>
          </a:xfrm>
          <a:prstGeom prst="rect">
            <a:avLst/>
          </a:prstGeom>
        </p:spPr>
      </p:pic>
    </p:spTree>
    <p:extLst>
      <p:ext uri="{BB962C8B-B14F-4D97-AF65-F5344CB8AC3E}">
        <p14:creationId xmlns:p14="http://schemas.microsoft.com/office/powerpoint/2010/main" val="162914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DB86-FE92-FE6C-9EC4-F0EE56E04C7A}"/>
              </a:ext>
            </a:extLst>
          </p:cNvPr>
          <p:cNvSpPr>
            <a:spLocks noGrp="1"/>
          </p:cNvSpPr>
          <p:nvPr>
            <p:ph type="ctrTitle"/>
          </p:nvPr>
        </p:nvSpPr>
        <p:spPr>
          <a:xfrm>
            <a:off x="838200" y="2308860"/>
            <a:ext cx="10515600" cy="2240280"/>
          </a:xfrm>
        </p:spPr>
        <p:txBody>
          <a:bodyPr/>
          <a:lstStyle/>
          <a:p>
            <a:r>
              <a:rPr lang="en-US" dirty="0"/>
              <a:t>Create a quadratic and exponential model and assess which of the 3 models fit best</a:t>
            </a:r>
          </a:p>
        </p:txBody>
      </p:sp>
      <p:sp>
        <p:nvSpPr>
          <p:cNvPr id="3" name="Subtitle 2">
            <a:extLst>
              <a:ext uri="{FF2B5EF4-FFF2-40B4-BE49-F238E27FC236}">
                <a16:creationId xmlns:a16="http://schemas.microsoft.com/office/drawing/2014/main" id="{095CFE0C-D074-0DB8-4974-A1A35C127FEA}"/>
              </a:ext>
            </a:extLst>
          </p:cNvPr>
          <p:cNvSpPr>
            <a:spLocks noGrp="1"/>
          </p:cNvSpPr>
          <p:nvPr>
            <p:ph type="subTitle" idx="1"/>
          </p:nvPr>
        </p:nvSpPr>
        <p:spPr>
          <a:xfrm>
            <a:off x="838200" y="2120470"/>
            <a:ext cx="10515600" cy="1143000"/>
          </a:xfrm>
        </p:spPr>
        <p:txBody>
          <a:bodyPr/>
          <a:lstStyle/>
          <a:p>
            <a:r>
              <a:rPr lang="en-US" b="1" dirty="0"/>
              <a:t>Part three</a:t>
            </a:r>
          </a:p>
        </p:txBody>
      </p:sp>
    </p:spTree>
    <p:extLst>
      <p:ext uri="{BB962C8B-B14F-4D97-AF65-F5344CB8AC3E}">
        <p14:creationId xmlns:p14="http://schemas.microsoft.com/office/powerpoint/2010/main" val="260002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AF995FD-4875-E48D-49C6-E8EEEB9582C1}"/>
              </a:ext>
            </a:extLst>
          </p:cNvPr>
          <p:cNvSpPr>
            <a:spLocks noGrp="1"/>
          </p:cNvSpPr>
          <p:nvPr>
            <p:ph type="title"/>
          </p:nvPr>
        </p:nvSpPr>
        <p:spPr>
          <a:xfrm>
            <a:off x="8151812" y="1672934"/>
            <a:ext cx="3506788" cy="2880360"/>
          </a:xfrm>
        </p:spPr>
        <p:txBody>
          <a:bodyPr/>
          <a:lstStyle/>
          <a:p>
            <a:r>
              <a:rPr lang="en-US" dirty="0"/>
              <a:t>Is the model quadratic in nature?</a:t>
            </a:r>
          </a:p>
        </p:txBody>
      </p:sp>
      <p:pic>
        <p:nvPicPr>
          <p:cNvPr id="4" name="Content Placeholder 3" descr="Chart, scatter chart&#10;&#10;Description automatically generated">
            <a:extLst>
              <a:ext uri="{FF2B5EF4-FFF2-40B4-BE49-F238E27FC236}">
                <a16:creationId xmlns:a16="http://schemas.microsoft.com/office/drawing/2014/main" id="{D0D8E250-5846-B328-320F-3DAB1F0839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624" y="532132"/>
            <a:ext cx="7195976" cy="5640068"/>
          </a:xfrm>
        </p:spPr>
      </p:pic>
      <p:sp>
        <p:nvSpPr>
          <p:cNvPr id="11" name="Text Placeholder 3">
            <a:extLst>
              <a:ext uri="{FF2B5EF4-FFF2-40B4-BE49-F238E27FC236}">
                <a16:creationId xmlns:a16="http://schemas.microsoft.com/office/drawing/2014/main" id="{C91454BD-DA07-C9D9-EDBE-93B41ED4D049}"/>
              </a:ext>
            </a:extLst>
          </p:cNvPr>
          <p:cNvSpPr>
            <a:spLocks noGrp="1"/>
          </p:cNvSpPr>
          <p:nvPr>
            <p:ph type="body" sz="half" idx="2"/>
          </p:nvPr>
        </p:nvSpPr>
        <p:spPr>
          <a:xfrm>
            <a:off x="8151812" y="4590288"/>
            <a:ext cx="3514564" cy="1581912"/>
          </a:xfrm>
        </p:spPr>
        <p:txBody>
          <a:bodyPr/>
          <a:lstStyle/>
          <a:p>
            <a:r>
              <a:rPr lang="en-US" dirty="0"/>
              <a:t>Looks like the quadratic line is a pretty good fit for the data!</a:t>
            </a:r>
          </a:p>
          <a:p>
            <a:r>
              <a:rPr lang="en-US" dirty="0"/>
              <a:t>Especially since the line forms a bow instead of a straight line or any other line of that nature.</a:t>
            </a:r>
          </a:p>
        </p:txBody>
      </p:sp>
    </p:spTree>
    <p:extLst>
      <p:ext uri="{BB962C8B-B14F-4D97-AF65-F5344CB8AC3E}">
        <p14:creationId xmlns:p14="http://schemas.microsoft.com/office/powerpoint/2010/main" val="183462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E0E3-746B-7624-D44E-9A6EF5A8566A}"/>
              </a:ext>
            </a:extLst>
          </p:cNvPr>
          <p:cNvSpPr>
            <a:spLocks noGrp="1"/>
          </p:cNvSpPr>
          <p:nvPr>
            <p:ph type="title"/>
          </p:nvPr>
        </p:nvSpPr>
        <p:spPr>
          <a:xfrm>
            <a:off x="1524000" y="457200"/>
            <a:ext cx="9144000" cy="1143000"/>
          </a:xfrm>
        </p:spPr>
        <p:txBody>
          <a:bodyPr anchor="b">
            <a:normAutofit/>
          </a:bodyPr>
          <a:lstStyle/>
          <a:p>
            <a:r>
              <a:rPr lang="en-US" dirty="0"/>
              <a:t>Modeling the quadratic relationship</a:t>
            </a:r>
          </a:p>
        </p:txBody>
      </p:sp>
      <p:sp>
        <p:nvSpPr>
          <p:cNvPr id="9" name="Text Placeholder 2">
            <a:extLst>
              <a:ext uri="{FF2B5EF4-FFF2-40B4-BE49-F238E27FC236}">
                <a16:creationId xmlns:a16="http://schemas.microsoft.com/office/drawing/2014/main" id="{03246FA3-ECD6-6DA7-F155-A653969A20CD}"/>
              </a:ext>
            </a:extLst>
          </p:cNvPr>
          <p:cNvSpPr>
            <a:spLocks noGrp="1"/>
          </p:cNvSpPr>
          <p:nvPr>
            <p:ph type="body" idx="1"/>
          </p:nvPr>
        </p:nvSpPr>
        <p:spPr>
          <a:xfrm>
            <a:off x="1527048" y="1733162"/>
            <a:ext cx="4498848" cy="685800"/>
          </a:xfrm>
        </p:spPr>
        <p:txBody>
          <a:bodyPr/>
          <a:lstStyle/>
          <a:p>
            <a:r>
              <a:rPr lang="en-US" dirty="0"/>
              <a:t>explanation</a:t>
            </a:r>
          </a:p>
        </p:txBody>
      </p:sp>
      <p:sp>
        <p:nvSpPr>
          <p:cNvPr id="11" name="Content Placeholder 3">
            <a:extLst>
              <a:ext uri="{FF2B5EF4-FFF2-40B4-BE49-F238E27FC236}">
                <a16:creationId xmlns:a16="http://schemas.microsoft.com/office/drawing/2014/main" id="{A655CF00-C9CE-476E-4270-F42C72B431D3}"/>
              </a:ext>
            </a:extLst>
          </p:cNvPr>
          <p:cNvSpPr>
            <a:spLocks noGrp="1"/>
          </p:cNvSpPr>
          <p:nvPr>
            <p:ph sz="half" idx="2"/>
          </p:nvPr>
        </p:nvSpPr>
        <p:spPr>
          <a:xfrm>
            <a:off x="1527048" y="2481943"/>
            <a:ext cx="4498848" cy="3690257"/>
          </a:xfrm>
        </p:spPr>
        <p:txBody>
          <a:bodyPr/>
          <a:lstStyle/>
          <a:p>
            <a:r>
              <a:rPr lang="en-US" sz="2800" dirty="0"/>
              <a:t>Looking at the F statistic and the p-value of this model, this model has been deemed significant, meaning that Age does play a quadratic role in how high or low these Pima Indian women's blood pressure readings are</a:t>
            </a:r>
            <a:r>
              <a:rPr lang="en-US" dirty="0"/>
              <a:t>.</a:t>
            </a:r>
          </a:p>
        </p:txBody>
      </p:sp>
      <p:sp>
        <p:nvSpPr>
          <p:cNvPr id="13" name="Text Placeholder 4">
            <a:extLst>
              <a:ext uri="{FF2B5EF4-FFF2-40B4-BE49-F238E27FC236}">
                <a16:creationId xmlns:a16="http://schemas.microsoft.com/office/drawing/2014/main" id="{1D7B1CE4-3230-3CC4-7CA9-A0216A7E941F}"/>
              </a:ext>
            </a:extLst>
          </p:cNvPr>
          <p:cNvSpPr>
            <a:spLocks noGrp="1"/>
          </p:cNvSpPr>
          <p:nvPr>
            <p:ph type="body" sz="quarter" idx="3"/>
          </p:nvPr>
        </p:nvSpPr>
        <p:spPr>
          <a:xfrm>
            <a:off x="6172200" y="1733162"/>
            <a:ext cx="4498848" cy="685800"/>
          </a:xfrm>
        </p:spPr>
        <p:txBody>
          <a:bodyPr/>
          <a:lstStyle/>
          <a:p>
            <a:r>
              <a:rPr lang="en-US" dirty="0"/>
              <a:t>R Studio output of the quadratic model summary after creating the model</a:t>
            </a:r>
          </a:p>
        </p:txBody>
      </p:sp>
      <p:pic>
        <p:nvPicPr>
          <p:cNvPr id="4" name="Picture 3">
            <a:extLst>
              <a:ext uri="{FF2B5EF4-FFF2-40B4-BE49-F238E27FC236}">
                <a16:creationId xmlns:a16="http://schemas.microsoft.com/office/drawing/2014/main" id="{85436535-C56C-1A93-139F-97ABA58DD6FD}"/>
              </a:ext>
            </a:extLst>
          </p:cNvPr>
          <p:cNvPicPr>
            <a:picLocks noChangeAspect="1"/>
          </p:cNvPicPr>
          <p:nvPr/>
        </p:nvPicPr>
        <p:blipFill>
          <a:blip r:embed="rId2"/>
          <a:stretch>
            <a:fillRect/>
          </a:stretch>
        </p:blipFill>
        <p:spPr>
          <a:xfrm>
            <a:off x="6172200" y="2996487"/>
            <a:ext cx="4498848" cy="2661168"/>
          </a:xfrm>
          <a:prstGeom prst="rect">
            <a:avLst/>
          </a:prstGeom>
          <a:noFill/>
        </p:spPr>
      </p:pic>
    </p:spTree>
    <p:extLst>
      <p:ext uri="{BB962C8B-B14F-4D97-AF65-F5344CB8AC3E}">
        <p14:creationId xmlns:p14="http://schemas.microsoft.com/office/powerpoint/2010/main" val="287872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8A0A-0FB5-427A-4B98-10CDF2EB1D2A}"/>
              </a:ext>
            </a:extLst>
          </p:cNvPr>
          <p:cNvSpPr>
            <a:spLocks noGrp="1"/>
          </p:cNvSpPr>
          <p:nvPr>
            <p:ph type="title"/>
          </p:nvPr>
        </p:nvSpPr>
        <p:spPr>
          <a:xfrm>
            <a:off x="8532813" y="1683327"/>
            <a:ext cx="3125787" cy="2877260"/>
          </a:xfrm>
        </p:spPr>
        <p:txBody>
          <a:bodyPr anchor="b">
            <a:normAutofit/>
          </a:bodyPr>
          <a:lstStyle/>
          <a:p>
            <a:r>
              <a:rPr lang="en-US" dirty="0"/>
              <a:t>Producing an exponential model</a:t>
            </a:r>
          </a:p>
        </p:txBody>
      </p:sp>
      <p:pic>
        <p:nvPicPr>
          <p:cNvPr id="4" name="Picture 3" descr="Text&#10;&#10;Description automatically generated">
            <a:extLst>
              <a:ext uri="{FF2B5EF4-FFF2-40B4-BE49-F238E27FC236}">
                <a16:creationId xmlns:a16="http://schemas.microsoft.com/office/drawing/2014/main" id="{712CADF6-89BE-8434-2C72-DB823B5D0419}"/>
              </a:ext>
            </a:extLst>
          </p:cNvPr>
          <p:cNvPicPr>
            <a:picLocks noChangeAspect="1"/>
          </p:cNvPicPr>
          <p:nvPr/>
        </p:nvPicPr>
        <p:blipFill>
          <a:blip r:embed="rId2"/>
          <a:stretch>
            <a:fillRect/>
          </a:stretch>
        </p:blipFill>
        <p:spPr>
          <a:xfrm>
            <a:off x="0" y="1004720"/>
            <a:ext cx="8101584" cy="4848558"/>
          </a:xfrm>
          <a:prstGeom prst="rect">
            <a:avLst/>
          </a:prstGeom>
          <a:noFill/>
        </p:spPr>
      </p:pic>
      <p:sp>
        <p:nvSpPr>
          <p:cNvPr id="9" name="Text Placeholder 3">
            <a:extLst>
              <a:ext uri="{FF2B5EF4-FFF2-40B4-BE49-F238E27FC236}">
                <a16:creationId xmlns:a16="http://schemas.microsoft.com/office/drawing/2014/main" id="{090DCE5F-9EA1-1487-BCC3-24E185F5E586}"/>
              </a:ext>
            </a:extLst>
          </p:cNvPr>
          <p:cNvSpPr>
            <a:spLocks noGrp="1"/>
          </p:cNvSpPr>
          <p:nvPr>
            <p:ph type="body" sz="half" idx="2"/>
          </p:nvPr>
        </p:nvSpPr>
        <p:spPr>
          <a:xfrm>
            <a:off x="8532813" y="4591761"/>
            <a:ext cx="3339873" cy="2055782"/>
          </a:xfrm>
        </p:spPr>
        <p:txBody>
          <a:bodyPr>
            <a:normAutofit/>
          </a:bodyPr>
          <a:lstStyle/>
          <a:p>
            <a:r>
              <a:rPr lang="en-US" dirty="0"/>
              <a:t>The F statistic and the p-value exhibits signs of significance, meaning that there is an exponential relationship between blood pressure and age. When examining the estimate column, the blood pressure of the Pima Indian women increased by 0.4%.</a:t>
            </a:r>
          </a:p>
        </p:txBody>
      </p:sp>
    </p:spTree>
    <p:extLst>
      <p:ext uri="{BB962C8B-B14F-4D97-AF65-F5344CB8AC3E}">
        <p14:creationId xmlns:p14="http://schemas.microsoft.com/office/powerpoint/2010/main" val="41229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BFBA-ABF0-C5AB-E307-B217757B759A}"/>
              </a:ext>
            </a:extLst>
          </p:cNvPr>
          <p:cNvSpPr>
            <a:spLocks noGrp="1"/>
          </p:cNvSpPr>
          <p:nvPr>
            <p:ph type="ctrTitle"/>
          </p:nvPr>
        </p:nvSpPr>
        <p:spPr>
          <a:xfrm>
            <a:off x="838200" y="1548245"/>
            <a:ext cx="10515600" cy="2240280"/>
          </a:xfrm>
        </p:spPr>
        <p:txBody>
          <a:bodyPr anchor="b">
            <a:normAutofit/>
          </a:bodyPr>
          <a:lstStyle/>
          <a:p>
            <a:r>
              <a:rPr lang="en-US" dirty="0"/>
              <a:t>Which of these models best fit?</a:t>
            </a:r>
          </a:p>
        </p:txBody>
      </p:sp>
      <p:sp>
        <p:nvSpPr>
          <p:cNvPr id="22" name="Subtitle 2">
            <a:extLst>
              <a:ext uri="{FF2B5EF4-FFF2-40B4-BE49-F238E27FC236}">
                <a16:creationId xmlns:a16="http://schemas.microsoft.com/office/drawing/2014/main" id="{0ED13DBC-647C-C4D8-722E-61835ED8D04B}"/>
              </a:ext>
            </a:extLst>
          </p:cNvPr>
          <p:cNvSpPr>
            <a:spLocks noGrp="1"/>
          </p:cNvSpPr>
          <p:nvPr>
            <p:ph type="subTitle" idx="1"/>
          </p:nvPr>
        </p:nvSpPr>
        <p:spPr>
          <a:xfrm>
            <a:off x="838200" y="3854659"/>
            <a:ext cx="10515600" cy="1143000"/>
          </a:xfrm>
        </p:spPr>
        <p:txBody>
          <a:bodyPr/>
          <a:lstStyle/>
          <a:p>
            <a:r>
              <a:rPr lang="en-US" dirty="0"/>
              <a:t>The Linear model, the quadratic model, or the exponential model</a:t>
            </a:r>
          </a:p>
        </p:txBody>
      </p:sp>
    </p:spTree>
    <p:extLst>
      <p:ext uri="{BB962C8B-B14F-4D97-AF65-F5344CB8AC3E}">
        <p14:creationId xmlns:p14="http://schemas.microsoft.com/office/powerpoint/2010/main" val="103517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1983-FD58-3EDC-8ADE-1FFAE6A86571}"/>
              </a:ext>
            </a:extLst>
          </p:cNvPr>
          <p:cNvSpPr>
            <a:spLocks noGrp="1"/>
          </p:cNvSpPr>
          <p:nvPr>
            <p:ph type="title"/>
          </p:nvPr>
        </p:nvSpPr>
        <p:spPr/>
        <p:txBody>
          <a:bodyPr/>
          <a:lstStyle/>
          <a:p>
            <a:r>
              <a:rPr lang="en-US" dirty="0"/>
              <a:t>The quadratic model</a:t>
            </a:r>
          </a:p>
        </p:txBody>
      </p:sp>
      <p:pic>
        <p:nvPicPr>
          <p:cNvPr id="6" name="Content Placeholder 5" descr="Chart, scatter chart&#10;&#10;Description automatically generated">
            <a:extLst>
              <a:ext uri="{FF2B5EF4-FFF2-40B4-BE49-F238E27FC236}">
                <a16:creationId xmlns:a16="http://schemas.microsoft.com/office/drawing/2014/main" id="{D249611E-A06B-BFED-514C-68BB980668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387" y="780696"/>
            <a:ext cx="5915851" cy="5068007"/>
          </a:xfrm>
        </p:spPr>
      </p:pic>
      <p:sp>
        <p:nvSpPr>
          <p:cNvPr id="4" name="Text Placeholder 3">
            <a:extLst>
              <a:ext uri="{FF2B5EF4-FFF2-40B4-BE49-F238E27FC236}">
                <a16:creationId xmlns:a16="http://schemas.microsoft.com/office/drawing/2014/main" id="{8FFB5B4B-6F12-4247-A450-3D608FC898D1}"/>
              </a:ext>
            </a:extLst>
          </p:cNvPr>
          <p:cNvSpPr>
            <a:spLocks noGrp="1"/>
          </p:cNvSpPr>
          <p:nvPr>
            <p:ph type="body" sz="half" idx="2"/>
          </p:nvPr>
        </p:nvSpPr>
        <p:spPr/>
        <p:txBody>
          <a:bodyPr/>
          <a:lstStyle/>
          <a:p>
            <a:r>
              <a:rPr lang="en-US" dirty="0"/>
              <a:t>Because the adjusted the R squared value of the quadratic model was the highest out of all three models, it would be considered the most fitting of all three to model the relationship between age and blood pressure.</a:t>
            </a:r>
          </a:p>
        </p:txBody>
      </p:sp>
    </p:spTree>
    <p:extLst>
      <p:ext uri="{BB962C8B-B14F-4D97-AF65-F5344CB8AC3E}">
        <p14:creationId xmlns:p14="http://schemas.microsoft.com/office/powerpoint/2010/main" val="350338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CB9A1-B9DA-C258-30C7-30F69BE57983}"/>
              </a:ext>
            </a:extLst>
          </p:cNvPr>
          <p:cNvSpPr>
            <a:spLocks noGrp="1"/>
          </p:cNvSpPr>
          <p:nvPr>
            <p:ph type="title"/>
          </p:nvPr>
        </p:nvSpPr>
        <p:spPr>
          <a:xfrm>
            <a:off x="8532813" y="1683327"/>
            <a:ext cx="3125787" cy="2877260"/>
          </a:xfrm>
        </p:spPr>
        <p:txBody>
          <a:bodyPr anchor="b">
            <a:normAutofit/>
          </a:bodyPr>
          <a:lstStyle/>
          <a:p>
            <a:r>
              <a:rPr lang="en-US" dirty="0"/>
              <a:t>Thank you</a:t>
            </a:r>
          </a:p>
        </p:txBody>
      </p:sp>
      <p:sp>
        <p:nvSpPr>
          <p:cNvPr id="3" name="Subtitle 2">
            <a:extLst>
              <a:ext uri="{FF2B5EF4-FFF2-40B4-BE49-F238E27FC236}">
                <a16:creationId xmlns:a16="http://schemas.microsoft.com/office/drawing/2014/main" id="{D8E94415-28B8-6AE0-6354-08AAE2F23B10}"/>
              </a:ext>
            </a:extLst>
          </p:cNvPr>
          <p:cNvSpPr>
            <a:spLocks noGrp="1"/>
          </p:cNvSpPr>
          <p:nvPr>
            <p:ph type="body" sz="half" idx="2"/>
          </p:nvPr>
        </p:nvSpPr>
        <p:spPr>
          <a:xfrm>
            <a:off x="8532813" y="4591761"/>
            <a:ext cx="3125787" cy="1580440"/>
          </a:xfrm>
        </p:spPr>
        <p:txBody>
          <a:bodyPr>
            <a:normAutofit/>
          </a:bodyPr>
          <a:lstStyle/>
          <a:p>
            <a:r>
              <a:rPr lang="en-US" dirty="0"/>
              <a:t>Sindy saintclair</a:t>
            </a:r>
          </a:p>
        </p:txBody>
      </p:sp>
      <p:pic>
        <p:nvPicPr>
          <p:cNvPr id="6" name="Video 4" title="Programming and coding">
            <a:hlinkClick r:id="" action="ppaction://media"/>
            <a:extLst>
              <a:ext uri="{FF2B5EF4-FFF2-40B4-BE49-F238E27FC236}">
                <a16:creationId xmlns:a16="http://schemas.microsoft.com/office/drawing/2014/main" id="{3598FB80-8F05-5696-DAB7-0509CDA6DB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8171543" cy="6858000"/>
          </a:xfrm>
          <a:prstGeom prst="rect">
            <a:avLst/>
          </a:prstGeom>
        </p:spPr>
      </p:pic>
    </p:spTree>
    <p:extLst>
      <p:ext uri="{BB962C8B-B14F-4D97-AF65-F5344CB8AC3E}">
        <p14:creationId xmlns:p14="http://schemas.microsoft.com/office/powerpoint/2010/main" val="263833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0F37-EDDA-A770-4575-75B129F0EEBD}"/>
              </a:ext>
            </a:extLst>
          </p:cNvPr>
          <p:cNvSpPr>
            <a:spLocks noGrp="1"/>
          </p:cNvSpPr>
          <p:nvPr>
            <p:ph type="title"/>
          </p:nvPr>
        </p:nvSpPr>
        <p:spPr/>
        <p:txBody>
          <a:bodyPr/>
          <a:lstStyle/>
          <a:p>
            <a:r>
              <a:rPr lang="en-US" dirty="0"/>
              <a:t>“age has no influence on the blood pressure readings of these select groups of Pima Indian women and vice versa.”</a:t>
            </a:r>
          </a:p>
        </p:txBody>
      </p:sp>
      <p:sp>
        <p:nvSpPr>
          <p:cNvPr id="3" name="Text Placeholder 2">
            <a:extLst>
              <a:ext uri="{FF2B5EF4-FFF2-40B4-BE49-F238E27FC236}">
                <a16:creationId xmlns:a16="http://schemas.microsoft.com/office/drawing/2014/main" id="{AFBA7D99-53BB-5F6B-8F15-F340B7D5F71C}"/>
              </a:ext>
            </a:extLst>
          </p:cNvPr>
          <p:cNvSpPr>
            <a:spLocks noGrp="1"/>
          </p:cNvSpPr>
          <p:nvPr>
            <p:ph type="body" sz="quarter" idx="10"/>
          </p:nvPr>
        </p:nvSpPr>
        <p:spPr>
          <a:xfrm>
            <a:off x="844550" y="2290665"/>
            <a:ext cx="10515600" cy="914400"/>
          </a:xfrm>
        </p:spPr>
        <p:txBody>
          <a:bodyPr/>
          <a:lstStyle/>
          <a:p>
            <a:r>
              <a:rPr lang="en-US" b="1" dirty="0"/>
              <a:t>Null hypothesis:</a:t>
            </a:r>
          </a:p>
        </p:txBody>
      </p:sp>
    </p:spTree>
    <p:extLst>
      <p:ext uri="{BB962C8B-B14F-4D97-AF65-F5344CB8AC3E}">
        <p14:creationId xmlns:p14="http://schemas.microsoft.com/office/powerpoint/2010/main" val="276083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68E3C-2DA6-9C76-71D8-514B89A0F3F4}"/>
              </a:ext>
            </a:extLst>
          </p:cNvPr>
          <p:cNvSpPr>
            <a:spLocks noGrp="1"/>
          </p:cNvSpPr>
          <p:nvPr>
            <p:ph type="title"/>
          </p:nvPr>
        </p:nvSpPr>
        <p:spPr/>
        <p:txBody>
          <a:bodyPr/>
          <a:lstStyle/>
          <a:p>
            <a:r>
              <a:rPr lang="en-US" dirty="0"/>
              <a:t>Testing the assumptions</a:t>
            </a:r>
          </a:p>
        </p:txBody>
      </p:sp>
      <p:sp>
        <p:nvSpPr>
          <p:cNvPr id="3" name="Text Placeholder 2">
            <a:extLst>
              <a:ext uri="{FF2B5EF4-FFF2-40B4-BE49-F238E27FC236}">
                <a16:creationId xmlns:a16="http://schemas.microsoft.com/office/drawing/2014/main" id="{7E5AA435-1409-EE36-1975-3BC7963EC04B}"/>
              </a:ext>
            </a:extLst>
          </p:cNvPr>
          <p:cNvSpPr>
            <a:spLocks noGrp="1"/>
          </p:cNvSpPr>
          <p:nvPr>
            <p:ph type="body" sz="quarter" idx="10"/>
          </p:nvPr>
        </p:nvSpPr>
        <p:spPr/>
        <p:txBody>
          <a:bodyPr/>
          <a:lstStyle/>
          <a:p>
            <a:r>
              <a:rPr lang="en-US" dirty="0"/>
              <a:t>Part 1</a:t>
            </a:r>
          </a:p>
        </p:txBody>
      </p:sp>
    </p:spTree>
    <p:extLst>
      <p:ext uri="{BB962C8B-B14F-4D97-AF65-F5344CB8AC3E}">
        <p14:creationId xmlns:p14="http://schemas.microsoft.com/office/powerpoint/2010/main" val="301243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4B77-5FFF-9764-8346-4B17468A610D}"/>
              </a:ext>
            </a:extLst>
          </p:cNvPr>
          <p:cNvSpPr>
            <a:spLocks noGrp="1"/>
          </p:cNvSpPr>
          <p:nvPr>
            <p:ph type="title"/>
          </p:nvPr>
        </p:nvSpPr>
        <p:spPr>
          <a:xfrm>
            <a:off x="8532813" y="1683327"/>
            <a:ext cx="3125787" cy="2877260"/>
          </a:xfrm>
        </p:spPr>
        <p:txBody>
          <a:bodyPr anchor="b">
            <a:normAutofit/>
          </a:bodyPr>
          <a:lstStyle/>
          <a:p>
            <a:r>
              <a:rPr lang="en-US" dirty="0"/>
              <a:t>Testing the assumptions</a:t>
            </a:r>
          </a:p>
        </p:txBody>
      </p:sp>
      <p:sp>
        <p:nvSpPr>
          <p:cNvPr id="3" name="Subtitle 2">
            <a:extLst>
              <a:ext uri="{FF2B5EF4-FFF2-40B4-BE49-F238E27FC236}">
                <a16:creationId xmlns:a16="http://schemas.microsoft.com/office/drawing/2014/main" id="{C35A7ADB-44E2-7554-7B6E-97FD77D03D6D}"/>
              </a:ext>
            </a:extLst>
          </p:cNvPr>
          <p:cNvSpPr>
            <a:spLocks noGrp="1"/>
          </p:cNvSpPr>
          <p:nvPr>
            <p:ph type="body" sz="half" idx="2"/>
          </p:nvPr>
        </p:nvSpPr>
        <p:spPr>
          <a:xfrm>
            <a:off x="8532813" y="4591761"/>
            <a:ext cx="3125787" cy="1580440"/>
          </a:xfrm>
        </p:spPr>
        <p:txBody>
          <a:bodyPr>
            <a:normAutofit/>
          </a:bodyPr>
          <a:lstStyle/>
          <a:p>
            <a:r>
              <a:rPr lang="en-US" dirty="0"/>
              <a:t>Linearity</a:t>
            </a:r>
          </a:p>
        </p:txBody>
      </p:sp>
      <p:pic>
        <p:nvPicPr>
          <p:cNvPr id="6" name="Video 4" title="Graphs And Numbers">
            <a:hlinkClick r:id="" action="ppaction://media"/>
            <a:extLst>
              <a:ext uri="{FF2B5EF4-FFF2-40B4-BE49-F238E27FC236}">
                <a16:creationId xmlns:a16="http://schemas.microsoft.com/office/drawing/2014/main" id="{7E2554CA-DEDB-6878-3429-C66E286E93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8163131" cy="6858000"/>
          </a:xfrm>
          <a:prstGeom prst="rect">
            <a:avLst/>
          </a:prstGeom>
        </p:spPr>
      </p:pic>
    </p:spTree>
    <p:extLst>
      <p:ext uri="{BB962C8B-B14F-4D97-AF65-F5344CB8AC3E}">
        <p14:creationId xmlns:p14="http://schemas.microsoft.com/office/powerpoint/2010/main" val="91303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2813" y="581024"/>
            <a:ext cx="3125787" cy="502937"/>
          </a:xfrm>
        </p:spPr>
        <p:txBody>
          <a:bodyPr anchor="b">
            <a:normAutofit/>
          </a:bodyPr>
          <a:lstStyle/>
          <a:p>
            <a:r>
              <a:rPr lang="en-US" dirty="0"/>
              <a:t>Linearity</a:t>
            </a:r>
          </a:p>
        </p:txBody>
      </p:sp>
      <p:pic>
        <p:nvPicPr>
          <p:cNvPr id="4" name="Picture 3" descr="Chart, scatter chart&#10;&#10;Description automatically generated">
            <a:extLst>
              <a:ext uri="{FF2B5EF4-FFF2-40B4-BE49-F238E27FC236}">
                <a16:creationId xmlns:a16="http://schemas.microsoft.com/office/drawing/2014/main" id="{8C15F888-996F-11D4-D8CD-508D0E4C9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4" y="0"/>
            <a:ext cx="8005296" cy="6857999"/>
          </a:xfrm>
          <a:prstGeom prst="rect">
            <a:avLst/>
          </a:prstGeom>
          <a:noFill/>
        </p:spPr>
      </p:pic>
      <p:sp>
        <p:nvSpPr>
          <p:cNvPr id="9" name="Text Placeholder 3">
            <a:extLst>
              <a:ext uri="{FF2B5EF4-FFF2-40B4-BE49-F238E27FC236}">
                <a16:creationId xmlns:a16="http://schemas.microsoft.com/office/drawing/2014/main" id="{9222CB26-5F45-0C40-F746-FFF3009E70E1}"/>
              </a:ext>
            </a:extLst>
          </p:cNvPr>
          <p:cNvSpPr>
            <a:spLocks noGrp="1"/>
          </p:cNvSpPr>
          <p:nvPr>
            <p:ph type="body" sz="half" idx="2"/>
          </p:nvPr>
        </p:nvSpPr>
        <p:spPr>
          <a:xfrm>
            <a:off x="8532812" y="1153236"/>
            <a:ext cx="3125787" cy="5476164"/>
          </a:xfrm>
        </p:spPr>
        <p:txBody>
          <a:bodyPr>
            <a:normAutofit lnSpcReduction="10000"/>
          </a:bodyPr>
          <a:lstStyle/>
          <a:p>
            <a:r>
              <a:rPr lang="en-US" dirty="0"/>
              <a:t>There appears to be a linear relationship shown here in this scatterplot of blood pressure readings over different ages, however, most readings were condensed in the ages 20-36 years old and were also condensed between 40 to 85 in blood pressure.</a:t>
            </a:r>
          </a:p>
          <a:p>
            <a:r>
              <a:rPr lang="en-US" dirty="0"/>
              <a:t>Though not typically linear, a line is present. A cone shape is made as the number of readings decreases as the older patients get.</a:t>
            </a:r>
          </a:p>
          <a:p>
            <a:r>
              <a:rPr lang="en-US" dirty="0"/>
              <a:t>Higher blood pressure readings were more common among those in their early to mid-twenties, but a majority of 20-30-year-olds held normal blood pressure readings.</a:t>
            </a:r>
          </a:p>
          <a:p>
            <a:r>
              <a:rPr lang="en-US" dirty="0"/>
              <a:t>This could be due to the likelihood of the majority of data coming from a younger population and a lack of older populations participating in the collection of data.</a:t>
            </a:r>
          </a:p>
        </p:txBody>
      </p:sp>
    </p:spTree>
    <p:extLst>
      <p:ext uri="{BB962C8B-B14F-4D97-AF65-F5344CB8AC3E}">
        <p14:creationId xmlns:p14="http://schemas.microsoft.com/office/powerpoint/2010/main" val="15145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ECE2-A283-28DE-6455-6DEBE5C14F06}"/>
              </a:ext>
            </a:extLst>
          </p:cNvPr>
          <p:cNvSpPr>
            <a:spLocks noGrp="1"/>
          </p:cNvSpPr>
          <p:nvPr>
            <p:ph type="title"/>
          </p:nvPr>
        </p:nvSpPr>
        <p:spPr>
          <a:xfrm>
            <a:off x="8532813" y="1683327"/>
            <a:ext cx="3125787" cy="2877260"/>
          </a:xfrm>
        </p:spPr>
        <p:txBody>
          <a:bodyPr anchor="b">
            <a:normAutofit/>
          </a:bodyPr>
          <a:lstStyle/>
          <a:p>
            <a:r>
              <a:rPr lang="en-US" dirty="0"/>
              <a:t>Testing the assumptions</a:t>
            </a:r>
          </a:p>
        </p:txBody>
      </p:sp>
      <p:pic>
        <p:nvPicPr>
          <p:cNvPr id="5" name="Video 4">
            <a:extLst>
              <a:ext uri="{FF2B5EF4-FFF2-40B4-BE49-F238E27FC236}">
                <a16:creationId xmlns:a16="http://schemas.microsoft.com/office/drawing/2014/main" id="{C8885416-892F-5396-9C9E-83EBB9E211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069" r="25291" b="-1"/>
          <a:stretch/>
        </p:blipFill>
        <p:spPr>
          <a:xfrm>
            <a:off x="20" y="10"/>
            <a:ext cx="8101564" cy="6857989"/>
          </a:xfrm>
          <a:prstGeom prst="rect">
            <a:avLst/>
          </a:prstGeom>
          <a:noFill/>
        </p:spPr>
      </p:pic>
      <p:sp>
        <p:nvSpPr>
          <p:cNvPr id="3" name="Text Placeholder 2">
            <a:extLst>
              <a:ext uri="{FF2B5EF4-FFF2-40B4-BE49-F238E27FC236}">
                <a16:creationId xmlns:a16="http://schemas.microsoft.com/office/drawing/2014/main" id="{2A77FAA9-FACD-4508-1830-78AE5CEEF12A}"/>
              </a:ext>
            </a:extLst>
          </p:cNvPr>
          <p:cNvSpPr>
            <a:spLocks noGrp="1"/>
          </p:cNvSpPr>
          <p:nvPr>
            <p:ph type="body" sz="half" idx="2"/>
          </p:nvPr>
        </p:nvSpPr>
        <p:spPr>
          <a:xfrm>
            <a:off x="8532813" y="4591761"/>
            <a:ext cx="3125787" cy="1580440"/>
          </a:xfrm>
        </p:spPr>
        <p:txBody>
          <a:bodyPr>
            <a:normAutofit/>
          </a:bodyPr>
          <a:lstStyle/>
          <a:p>
            <a:r>
              <a:rPr lang="en-US" dirty="0"/>
              <a:t>Homoscedasticity</a:t>
            </a:r>
          </a:p>
        </p:txBody>
      </p:sp>
    </p:spTree>
    <p:extLst>
      <p:ext uri="{BB962C8B-B14F-4D97-AF65-F5344CB8AC3E}">
        <p14:creationId xmlns:p14="http://schemas.microsoft.com/office/powerpoint/2010/main" val="187722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terms of homoscedasticity…</a:t>
            </a:r>
          </a:p>
        </p:txBody>
      </p:sp>
      <p:sp>
        <p:nvSpPr>
          <p:cNvPr id="3" name="Content Placeholder 2"/>
          <p:cNvSpPr>
            <a:spLocks noGrp="1"/>
          </p:cNvSpPr>
          <p:nvPr>
            <p:ph sz="half" idx="1"/>
          </p:nvPr>
        </p:nvSpPr>
        <p:spPr/>
        <p:txBody>
          <a:bodyPr/>
          <a:lstStyle/>
          <a:p>
            <a:r>
              <a:rPr lang="en-US" dirty="0"/>
              <a:t>According to the graphs on the left, the top left graph shows the fitted values against the residuals, while the bottom left shows the fitted values against eh standardized residuals.</a:t>
            </a:r>
          </a:p>
          <a:p>
            <a:r>
              <a:rPr lang="en-US" dirty="0"/>
              <a:t>Both graphs should show random points with a flat red line, straight across, if they are homoscedastic and thus meet the assumptions that allow the completion of linear regression.</a:t>
            </a:r>
          </a:p>
          <a:p>
            <a:r>
              <a:rPr lang="en-US" dirty="0"/>
              <a:t>There is a suspicious upward trend in my residuals, specifically in the bottom of the two left plots, which raises a red flag of heteroscedasticity.</a:t>
            </a:r>
          </a:p>
        </p:txBody>
      </p:sp>
      <p:pic>
        <p:nvPicPr>
          <p:cNvPr id="8" name="Content Placeholder 7" descr="Diagram&#10;&#10;Description automatically generated with medium confidence">
            <a:extLst>
              <a:ext uri="{FF2B5EF4-FFF2-40B4-BE49-F238E27FC236}">
                <a16:creationId xmlns:a16="http://schemas.microsoft.com/office/drawing/2014/main" id="{16D73F46-DCC2-434A-02D8-9535B813E5E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43649" y="1600200"/>
            <a:ext cx="5305425" cy="4462272"/>
          </a:xfrm>
        </p:spPr>
      </p:pic>
    </p:spTree>
    <p:extLst>
      <p:ext uri="{BB962C8B-B14F-4D97-AF65-F5344CB8AC3E}">
        <p14:creationId xmlns:p14="http://schemas.microsoft.com/office/powerpoint/2010/main" val="42604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 and fitness presentation (widescreen).potx" id="{ABFD658B-2256-413B-9244-0F977A0B2D12}" vid="{E4CB021D-C859-4C82-BDBB-2F2FACCF0D80}"/>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Health and fitness presentation (widescreen)</Template>
  <TotalTime>1385</TotalTime>
  <Words>1976</Words>
  <Application>Microsoft Office PowerPoint</Application>
  <PresentationFormat>Widescreen</PresentationFormat>
  <Paragraphs>113</Paragraphs>
  <Slides>37</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Health Fitness 16x9</vt:lpstr>
      <vt:lpstr>Pima Indians’ diabetic prediction</vt:lpstr>
      <vt:lpstr>background</vt:lpstr>
      <vt:lpstr>Examining if there is a linear relationship of some importance between two variables in the dataset</vt:lpstr>
      <vt:lpstr>“age has no influence on the blood pressure readings of these select groups of Pima Indian women and vice versa.”</vt:lpstr>
      <vt:lpstr>Testing the assumptions</vt:lpstr>
      <vt:lpstr>Testing the assumptions</vt:lpstr>
      <vt:lpstr>Linearity</vt:lpstr>
      <vt:lpstr>Testing the assumptions</vt:lpstr>
      <vt:lpstr>In terms of homoscedasticity…</vt:lpstr>
      <vt:lpstr>Testing the assumptions</vt:lpstr>
      <vt:lpstr>Testing for homogeneity of variance</vt:lpstr>
      <vt:lpstr>Testing for homogeneity of variance PT 2</vt:lpstr>
      <vt:lpstr>Screening for outliers</vt:lpstr>
      <vt:lpstr>Finding the outliers in the model: Distance</vt:lpstr>
      <vt:lpstr>Finding the outliers in the model: leverage</vt:lpstr>
      <vt:lpstr>Finding the outliers in the model: influence</vt:lpstr>
      <vt:lpstr>Running simple linear regression &amp; Interpreting output</vt:lpstr>
      <vt:lpstr>Getting a summary of the linear model</vt:lpstr>
      <vt:lpstr>Performing logistic regression on 1 variable that is a binary classification and one continuous variable that may influence it.</vt:lpstr>
      <vt:lpstr>Scatterplot</vt:lpstr>
      <vt:lpstr>Creating a logistic regression model</vt:lpstr>
      <vt:lpstr>Creating a confusion matrix</vt:lpstr>
      <vt:lpstr>Graphing using ggplot:  Logistic regression model of all predictor values</vt:lpstr>
      <vt:lpstr>Graphing the errors</vt:lpstr>
      <vt:lpstr>Calculating error using the Durbin-Watson test</vt:lpstr>
      <vt:lpstr>Summary of the logistic model</vt:lpstr>
      <vt:lpstr>Logistic regression model graphed and plotted</vt:lpstr>
      <vt:lpstr>Multiple logistic regression</vt:lpstr>
      <vt:lpstr>Summary of multiple logistic regression model</vt:lpstr>
      <vt:lpstr>ANOVA</vt:lpstr>
      <vt:lpstr>Create a quadratic and exponential model and assess which of the 3 models fit best</vt:lpstr>
      <vt:lpstr>Is the model quadratic in nature?</vt:lpstr>
      <vt:lpstr>Modeling the quadratic relationship</vt:lpstr>
      <vt:lpstr>Producing an exponential model</vt:lpstr>
      <vt:lpstr>Which of these models best fit?</vt:lpstr>
      <vt:lpstr>The quadratic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Pima Indians’ diabetic prediction</dc:title>
  <dc:creator>Saint Clair, Sindy</dc:creator>
  <cp:lastModifiedBy>Saint Clair, Sindy</cp:lastModifiedBy>
  <cp:revision>3</cp:revision>
  <dcterms:created xsi:type="dcterms:W3CDTF">2022-09-20T02:15:40Z</dcterms:created>
  <dcterms:modified xsi:type="dcterms:W3CDTF">2022-09-21T01:21:35Z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